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61" r:id="rId5"/>
    <p:sldId id="262" r:id="rId6"/>
    <p:sldId id="263" r:id="rId7"/>
    <p:sldId id="264" r:id="rId8"/>
    <p:sldId id="265" r:id="rId9"/>
    <p:sldId id="266" r:id="rId10"/>
    <p:sldId id="258" r:id="rId11"/>
    <p:sldId id="259" r:id="rId12"/>
    <p:sldId id="267" r:id="rId13"/>
    <p:sldId id="268" r:id="rId14"/>
    <p:sldId id="260" r:id="rId15"/>
    <p:sldId id="269" r:id="rId16"/>
    <p:sldId id="270" r:id="rId17"/>
    <p:sldId id="271" r:id="rId18"/>
    <p:sldId id="272" r:id="rId19"/>
    <p:sldId id="273" r:id="rId20"/>
    <p:sldId id="274" r:id="rId21"/>
    <p:sldId id="275" r:id="rId22"/>
    <p:sldId id="276" r:id="rId23"/>
    <p:sldId id="277" r:id="rId24"/>
    <p:sldId id="278" r:id="rId25"/>
    <p:sldId id="279"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1582596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801164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3751445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C952CE8-A728-43C0-9F99-68BA19B61707}"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242956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C952CE8-A728-43C0-9F99-68BA19B61707}" type="datetimeFigureOut">
              <a:rPr lang="tr-TR" smtClean="0"/>
              <a:t>29.02.2024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117824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C952CE8-A728-43C0-9F99-68BA19B61707}" type="datetimeFigureOut">
              <a:rPr lang="tr-TR" smtClean="0"/>
              <a:t>29.02.2024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1746602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C952CE8-A728-43C0-9F99-68BA19B61707}" type="datetimeFigureOut">
              <a:rPr lang="tr-TR" smtClean="0"/>
              <a:t>29.02.2024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3834471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C952CE8-A728-43C0-9F99-68BA19B61707}" type="datetimeFigureOut">
              <a:rPr lang="tr-TR" smtClean="0"/>
              <a:t>29.02.2024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226451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C952CE8-A728-43C0-9F99-68BA19B61707}" type="datetimeFigureOut">
              <a:rPr lang="tr-TR" smtClean="0"/>
              <a:t>29.02.2024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2117616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C952CE8-A728-43C0-9F99-68BA19B61707}" type="datetimeFigureOut">
              <a:rPr lang="tr-TR" smtClean="0"/>
              <a:t>29.02.2024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4064900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C952CE8-A728-43C0-9F99-68BA19B61707}" type="datetimeFigureOut">
              <a:rPr lang="tr-TR" smtClean="0"/>
              <a:t>29.02.2024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B6297E-054C-44DD-AC19-D8000A9C533A}" type="slidenum">
              <a:rPr lang="tr-TR" smtClean="0"/>
              <a:t>‹#›</a:t>
            </a:fld>
            <a:endParaRPr lang="tr-TR"/>
          </a:p>
        </p:txBody>
      </p:sp>
    </p:spTree>
    <p:extLst>
      <p:ext uri="{BB962C8B-B14F-4D97-AF65-F5344CB8AC3E}">
        <p14:creationId xmlns:p14="http://schemas.microsoft.com/office/powerpoint/2010/main" val="4173731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952CE8-A728-43C0-9F99-68BA19B61707}" type="datetimeFigureOut">
              <a:rPr lang="tr-TR" smtClean="0"/>
              <a:t>29.02.2024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B6297E-054C-44DD-AC19-D8000A9C533A}" type="slidenum">
              <a:rPr lang="tr-TR" smtClean="0"/>
              <a:t>‹#›</a:t>
            </a:fld>
            <a:endParaRPr lang="tr-TR"/>
          </a:p>
        </p:txBody>
      </p:sp>
    </p:spTree>
    <p:extLst>
      <p:ext uri="{BB962C8B-B14F-4D97-AF65-F5344CB8AC3E}">
        <p14:creationId xmlns:p14="http://schemas.microsoft.com/office/powerpoint/2010/main" val="2233314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r.wiktionary.org/wiki/s%C3%BCreklilik" TargetMode="External"/><Relationship Id="rId2" Type="http://schemas.openxmlformats.org/officeDocument/2006/relationships/hyperlink" Target="https://tr.wikipedia.org/wiki/Uzay" TargetMode="External"/><Relationship Id="rId1" Type="http://schemas.openxmlformats.org/officeDocument/2006/relationships/slideLayout" Target="../slideLayouts/slideLayout2.xml"/><Relationship Id="rId6" Type="http://schemas.openxmlformats.org/officeDocument/2006/relationships/hyperlink" Target="https://tr.wikipedia.org/wiki/Fizik" TargetMode="External"/><Relationship Id="rId5" Type="http://schemas.openxmlformats.org/officeDocument/2006/relationships/hyperlink" Target="https://tr.wikipedia.org/wiki/Matematik" TargetMode="External"/><Relationship Id="rId4" Type="http://schemas.openxmlformats.org/officeDocument/2006/relationships/hyperlink" Target="https://tr.wikipedia.org/wiki/Felsef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ozluk.gov.t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342057"/>
          </a:xfrm>
        </p:spPr>
        <p:txBody>
          <a:bodyPr/>
          <a:lstStyle/>
          <a:p>
            <a:r>
              <a:rPr lang="tr-TR" dirty="0" err="1" smtClean="0"/>
              <a:t>II.Hafta</a:t>
            </a:r>
            <a:endParaRPr lang="tr-TR" dirty="0"/>
          </a:p>
        </p:txBody>
      </p:sp>
      <p:sp>
        <p:nvSpPr>
          <p:cNvPr id="3" name="Alt Başlık 2"/>
          <p:cNvSpPr>
            <a:spLocks noGrp="1"/>
          </p:cNvSpPr>
          <p:nvPr>
            <p:ph type="subTitle" idx="1"/>
          </p:nvPr>
        </p:nvSpPr>
        <p:spPr>
          <a:xfrm>
            <a:off x="1524000" y="2899317"/>
            <a:ext cx="9144000" cy="2358483"/>
          </a:xfrm>
        </p:spPr>
        <p:txBody>
          <a:bodyPr/>
          <a:lstStyle/>
          <a:p>
            <a:pPr algn="l"/>
            <a:r>
              <a:rPr lang="tr-TR" dirty="0" smtClean="0"/>
              <a:t>*Boş zaman kavramı</a:t>
            </a:r>
          </a:p>
          <a:p>
            <a:pPr algn="l"/>
            <a:r>
              <a:rPr lang="tr-TR" dirty="0" smtClean="0"/>
              <a:t>*Rekreasyon kavramı</a:t>
            </a:r>
          </a:p>
          <a:p>
            <a:pPr algn="l"/>
            <a:endParaRPr lang="tr-TR" dirty="0"/>
          </a:p>
        </p:txBody>
      </p:sp>
    </p:spTree>
    <p:extLst>
      <p:ext uri="{BB962C8B-B14F-4D97-AF65-F5344CB8AC3E}">
        <p14:creationId xmlns:p14="http://schemas.microsoft.com/office/powerpoint/2010/main" val="1665889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83451"/>
          </a:xfrm>
        </p:spPr>
        <p:txBody>
          <a:bodyPr>
            <a:normAutofit/>
          </a:bodyPr>
          <a:lstStyle/>
          <a:p>
            <a:r>
              <a:rPr lang="tr-TR" sz="2800" dirty="0" smtClean="0"/>
              <a:t>2-REKREASYONLA İLGİLİ TEMEL KAVRAMLAR</a:t>
            </a:r>
            <a:endParaRPr lang="tr-TR" sz="2800" dirty="0"/>
          </a:p>
        </p:txBody>
      </p:sp>
      <p:sp>
        <p:nvSpPr>
          <p:cNvPr id="3" name="İçerik Yer Tutucusu 2"/>
          <p:cNvSpPr>
            <a:spLocks noGrp="1"/>
          </p:cNvSpPr>
          <p:nvPr>
            <p:ph idx="1"/>
          </p:nvPr>
        </p:nvSpPr>
        <p:spPr>
          <a:xfrm>
            <a:off x="838200" y="1148576"/>
            <a:ext cx="10515600" cy="5028387"/>
          </a:xfrm>
        </p:spPr>
        <p:txBody>
          <a:bodyPr>
            <a:normAutofit fontScale="85000" lnSpcReduction="20000"/>
          </a:bodyPr>
          <a:lstStyle/>
          <a:p>
            <a:pPr marL="0" indent="0">
              <a:buNone/>
            </a:pPr>
            <a:r>
              <a:rPr lang="tr-TR" b="1" u="sng" dirty="0" smtClean="0">
                <a:solidFill>
                  <a:srgbClr val="C00000"/>
                </a:solidFill>
              </a:rPr>
              <a:t>Rekreasyon kavramı</a:t>
            </a:r>
          </a:p>
          <a:p>
            <a:pPr marL="0" indent="0">
              <a:buNone/>
            </a:pPr>
            <a:r>
              <a:rPr lang="tr-TR" dirty="0" smtClean="0"/>
              <a:t>	Rekreasyon Latince «</a:t>
            </a:r>
            <a:r>
              <a:rPr lang="tr-TR" dirty="0" err="1" smtClean="0"/>
              <a:t>recreate</a:t>
            </a:r>
            <a:r>
              <a:rPr lang="tr-TR" dirty="0" smtClean="0"/>
              <a:t>» kavramından gelir. Yenilenme, tazelenme anlamındadır.</a:t>
            </a:r>
          </a:p>
          <a:p>
            <a:pPr marL="0" indent="0">
              <a:buNone/>
            </a:pPr>
            <a:r>
              <a:rPr lang="tr-TR" dirty="0" smtClean="0"/>
              <a:t> İngilizce «</a:t>
            </a:r>
            <a:r>
              <a:rPr lang="tr-TR" dirty="0" err="1" smtClean="0">
                <a:solidFill>
                  <a:srgbClr val="C00000"/>
                </a:solidFill>
              </a:rPr>
              <a:t>recreation</a:t>
            </a:r>
            <a:r>
              <a:rPr lang="tr-TR" dirty="0" smtClean="0"/>
              <a:t>» sözcüğü yeniden yaratma anlamına gelmektedir.</a:t>
            </a:r>
          </a:p>
          <a:p>
            <a:pPr marL="0" indent="0">
              <a:buNone/>
            </a:pPr>
            <a:r>
              <a:rPr lang="tr-TR" dirty="0" smtClean="0"/>
              <a:t>	</a:t>
            </a:r>
            <a:r>
              <a:rPr lang="tr-TR" u="sng" dirty="0" smtClean="0">
                <a:solidFill>
                  <a:srgbClr val="C00000"/>
                </a:solidFill>
              </a:rPr>
              <a:t>Rekreasyon</a:t>
            </a:r>
            <a:r>
              <a:rPr lang="tr-TR" dirty="0" smtClean="0"/>
              <a:t>, insanların boş zamanlarında ,eğlence , dinlence amaçlı ve tatmin motivasyonları ile gönüllü katıldıkları faaliyetlerdir.</a:t>
            </a:r>
          </a:p>
          <a:p>
            <a:pPr marL="0" indent="0">
              <a:buNone/>
            </a:pPr>
            <a:r>
              <a:rPr lang="tr-TR" dirty="0"/>
              <a:t>	</a:t>
            </a:r>
            <a:r>
              <a:rPr lang="tr-TR" dirty="0" smtClean="0"/>
              <a:t>Rekreasyon bir yenilenme deneyimi, günlük rutinden kaçış, canlanma ve değişime karşılık gelmektedir. Rekreasyon en genel tanımı ile bireylerin boş zamanları süresince, alternatifler arasında özgürce seçim yapabildikleri, eğlence, zevk ve memnuniyet amacıyla bireysel ya da kolektif olarak gerçekleştirilen herhangi bir aktivite olarak tanımlanmaktadır .</a:t>
            </a:r>
          </a:p>
          <a:p>
            <a:pPr marL="0" indent="0">
              <a:buNone/>
            </a:pPr>
            <a:r>
              <a:rPr lang="tr-TR" dirty="0" smtClean="0"/>
              <a:t>	Diğer bir tanıma göre ise rekreasyon, istek ve arzuları tatmin etmek için bireylerin boş zamanları süresince özgürce seçimde bulunabildikleri ve gönüllü olarak katıldıkları aktivite ya da deneyimler olarak tanımlanmaktadır. Rekreasyon, tercihi ne olursa olsun, her bireyin bazı içsel gereksinimlerini ve ihtiyaçlarını tatmin etmeyi amaçlamaktadır.</a:t>
            </a:r>
            <a:endParaRPr lang="tr-TR" b="1" u="sng" dirty="0">
              <a:solidFill>
                <a:srgbClr val="C00000"/>
              </a:solidFill>
            </a:endParaRPr>
          </a:p>
        </p:txBody>
      </p:sp>
    </p:spTree>
    <p:extLst>
      <p:ext uri="{BB962C8B-B14F-4D97-AF65-F5344CB8AC3E}">
        <p14:creationId xmlns:p14="http://schemas.microsoft.com/office/powerpoint/2010/main" val="192017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5753"/>
          </a:xfrm>
        </p:spPr>
        <p:txBody>
          <a:bodyPr/>
          <a:lstStyle/>
          <a:p>
            <a:r>
              <a:rPr lang="tr-TR" sz="2800" dirty="0">
                <a:solidFill>
                  <a:prstClr val="black"/>
                </a:solidFill>
              </a:rPr>
              <a:t>2-REKREASYONLA İLGİLİ TEMEL KAVRAMLAR</a:t>
            </a:r>
            <a:endParaRPr lang="tr-TR" dirty="0"/>
          </a:p>
        </p:txBody>
      </p:sp>
      <p:sp>
        <p:nvSpPr>
          <p:cNvPr id="3" name="İçerik Yer Tutucusu 2"/>
          <p:cNvSpPr>
            <a:spLocks noGrp="1"/>
          </p:cNvSpPr>
          <p:nvPr>
            <p:ph idx="1"/>
          </p:nvPr>
        </p:nvSpPr>
        <p:spPr>
          <a:xfrm>
            <a:off x="838200" y="1170878"/>
            <a:ext cx="10515600" cy="5006085"/>
          </a:xfrm>
        </p:spPr>
        <p:txBody>
          <a:bodyPr>
            <a:normAutofit fontScale="85000" lnSpcReduction="10000"/>
          </a:bodyPr>
          <a:lstStyle/>
          <a:p>
            <a:pPr marL="0" indent="0">
              <a:buNone/>
            </a:pPr>
            <a:r>
              <a:rPr lang="tr-TR" dirty="0" smtClean="0">
                <a:solidFill>
                  <a:srgbClr val="C00000"/>
                </a:solidFill>
              </a:rPr>
              <a:t>Rekreasyon kavramının temel özellikleri incelendiğinde şu unsurlar öne çıkmaktadır;</a:t>
            </a:r>
          </a:p>
          <a:p>
            <a:pPr marL="0" indent="0">
              <a:buNone/>
            </a:pPr>
            <a:r>
              <a:rPr lang="tr-TR" dirty="0" smtClean="0"/>
              <a:t>• Rekreasyon bireylerin boş zamanları süresince gerçekleştirilir, </a:t>
            </a:r>
          </a:p>
          <a:p>
            <a:pPr marL="0" indent="0">
              <a:buNone/>
            </a:pPr>
            <a:r>
              <a:rPr lang="tr-TR" dirty="0" smtClean="0"/>
              <a:t>• Gönüllü katılım esastır, </a:t>
            </a:r>
          </a:p>
          <a:p>
            <a:pPr marL="0" indent="0">
              <a:buNone/>
            </a:pPr>
            <a:r>
              <a:rPr lang="tr-TR" dirty="0" smtClean="0"/>
              <a:t>• Rekreasyon en genel şekilde aylaklık ve tembelliğin aksine bir aktivite (fiziksel, zihinsel, sosyal ya da duygusal katılımı ve ilgiyi içeren) olarak değerlendirilmektedir, </a:t>
            </a:r>
          </a:p>
          <a:p>
            <a:pPr marL="0" indent="0">
              <a:buNone/>
            </a:pPr>
            <a:r>
              <a:rPr lang="tr-TR" dirty="0" smtClean="0"/>
              <a:t>• Rekreasyon spor, oyunlar, el sanatları, güzel sanatlar, performans sanatları, müzik, seyahat, hobiler ve sosyal aktiviteler gibi bir dizi aktiviteyi içerir,</a:t>
            </a:r>
          </a:p>
          <a:p>
            <a:pPr marL="0" indent="0">
              <a:buNone/>
            </a:pPr>
            <a:r>
              <a:rPr lang="tr-TR" dirty="0" smtClean="0"/>
              <a:t>• Rekreasyon dışsal güdüler ya da ödüllerden ziyade içsel güdüler ve kişisel tatmin arzusu ile harekete geçmektedir, </a:t>
            </a:r>
          </a:p>
          <a:p>
            <a:pPr marL="0" indent="0">
              <a:buNone/>
            </a:pPr>
            <a:r>
              <a:rPr lang="tr-TR" dirty="0" smtClean="0"/>
              <a:t>• Rekreasyonda temel güdü memnuniyet ve zevk arama olmasına rağmen bunun yanı sıra entelektüel, fiziksel ya da sosyal ihtiyaçlar da rekreasyon katılımına neden olan güdüler olabilmektedir. Bazı durumlarda rekreasyon “eğlence” sağlamaktan çok, yüksek düzeyde bağlılık ve disiplin gerektirmektedir.</a:t>
            </a:r>
            <a:endParaRPr lang="tr-TR" dirty="0">
              <a:solidFill>
                <a:srgbClr val="C00000"/>
              </a:solidFill>
            </a:endParaRPr>
          </a:p>
        </p:txBody>
      </p:sp>
    </p:spTree>
    <p:extLst>
      <p:ext uri="{BB962C8B-B14F-4D97-AF65-F5344CB8AC3E}">
        <p14:creationId xmlns:p14="http://schemas.microsoft.com/office/powerpoint/2010/main" val="3855589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68712"/>
            <a:ext cx="10515600" cy="5921298"/>
          </a:xfrm>
        </p:spPr>
        <p:txBody>
          <a:bodyPr>
            <a:normAutofit fontScale="92500"/>
          </a:bodyPr>
          <a:lstStyle/>
          <a:p>
            <a:pPr marL="0" indent="0">
              <a:buNone/>
            </a:pPr>
            <a:r>
              <a:rPr lang="tr-TR" b="1" u="sng" dirty="0" smtClean="0">
                <a:solidFill>
                  <a:srgbClr val="C00000"/>
                </a:solidFill>
              </a:rPr>
              <a:t>Rekreasyonun faaliyetlerinin özellikleri</a:t>
            </a:r>
          </a:p>
          <a:p>
            <a:pPr marL="0" indent="0">
              <a:buNone/>
            </a:pPr>
            <a:r>
              <a:rPr lang="tr-TR" dirty="0" smtClean="0"/>
              <a:t>1-Rekreasyon, </a:t>
            </a:r>
            <a:r>
              <a:rPr lang="tr-TR" dirty="0" err="1" smtClean="0"/>
              <a:t>rekreatif</a:t>
            </a:r>
            <a:r>
              <a:rPr lang="tr-TR" dirty="0" smtClean="0"/>
              <a:t> etkinliklere katılma sonucu ortaya çıkan bir deneyimdir.</a:t>
            </a:r>
          </a:p>
          <a:p>
            <a:pPr marL="0" indent="0">
              <a:buNone/>
            </a:pPr>
            <a:r>
              <a:rPr lang="tr-TR" dirty="0" smtClean="0"/>
              <a:t>2-Rekreasyonun kendine has bir takım çekicilikleri vardır.</a:t>
            </a:r>
          </a:p>
          <a:p>
            <a:pPr marL="0" indent="0">
              <a:buNone/>
            </a:pPr>
            <a:r>
              <a:rPr lang="tr-TR" dirty="0" smtClean="0"/>
              <a:t>3-Rekreasyon faaliyetlerine katılım birey tarafından önceden belirlenmiştir.</a:t>
            </a:r>
          </a:p>
          <a:p>
            <a:pPr marL="0" indent="0">
              <a:buNone/>
            </a:pPr>
            <a:r>
              <a:rPr lang="tr-TR" dirty="0" smtClean="0"/>
              <a:t>4-Kişiler faaliyetlere kendi istek ve iradeleriyle katılır.</a:t>
            </a:r>
          </a:p>
          <a:p>
            <a:pPr marL="0" indent="0">
              <a:buNone/>
            </a:pPr>
            <a:r>
              <a:rPr lang="tr-TR" dirty="0" smtClean="0"/>
              <a:t>5-Rekreasyon boş zamanda yapılır.</a:t>
            </a:r>
          </a:p>
          <a:p>
            <a:pPr marL="0" indent="0">
              <a:buNone/>
            </a:pPr>
            <a:r>
              <a:rPr lang="tr-TR" dirty="0" smtClean="0"/>
              <a:t>6-Rekreasyon bir çok aktiviteyi kapsar.</a:t>
            </a:r>
          </a:p>
          <a:p>
            <a:pPr marL="0" indent="0">
              <a:buNone/>
            </a:pPr>
            <a:r>
              <a:rPr lang="tr-TR" dirty="0" smtClean="0"/>
              <a:t>7-Rekreasyon ciddi ve belirli amaçları olan aktivitedir.</a:t>
            </a:r>
          </a:p>
          <a:p>
            <a:pPr marL="0" indent="0">
              <a:buNone/>
            </a:pPr>
            <a:r>
              <a:rPr lang="tr-TR" dirty="0"/>
              <a:t>8-Rekreasyon, yer, zaman ve insanlar açısından sınırlamalara tabi değildir.</a:t>
            </a:r>
          </a:p>
          <a:p>
            <a:pPr marL="0" indent="0">
              <a:buNone/>
            </a:pPr>
            <a:r>
              <a:rPr lang="tr-TR" dirty="0"/>
              <a:t>9-Rekreasyonel faaliyetler, katılımcıya kişisel ve toplumsal özellikler kazandırır.</a:t>
            </a:r>
          </a:p>
          <a:p>
            <a:pPr marL="0" indent="0">
              <a:buNone/>
            </a:pPr>
            <a:endParaRPr lang="tr-TR" dirty="0"/>
          </a:p>
        </p:txBody>
      </p:sp>
    </p:spTree>
    <p:extLst>
      <p:ext uri="{BB962C8B-B14F-4D97-AF65-F5344CB8AC3E}">
        <p14:creationId xmlns:p14="http://schemas.microsoft.com/office/powerpoint/2010/main" val="3371308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35259"/>
            <a:ext cx="10515600" cy="5876692"/>
          </a:xfrm>
        </p:spPr>
        <p:txBody>
          <a:bodyPr>
            <a:normAutofit fontScale="92500" lnSpcReduction="10000"/>
          </a:bodyPr>
          <a:lstStyle/>
          <a:p>
            <a:pPr marL="0" indent="0">
              <a:buNone/>
            </a:pPr>
            <a:r>
              <a:rPr lang="tr-TR" b="1" u="sng" dirty="0">
                <a:solidFill>
                  <a:srgbClr val="C00000"/>
                </a:solidFill>
              </a:rPr>
              <a:t>Rekreasyonun faaliyetlerinin özellikleri</a:t>
            </a:r>
          </a:p>
          <a:p>
            <a:pPr marL="0" indent="0">
              <a:buNone/>
            </a:pPr>
            <a:r>
              <a:rPr lang="tr-TR" dirty="0" smtClean="0"/>
              <a:t>10-Rekreasyonda faaliyetlere devam ve iştirak etme zorunluluğu bulunmamalıdır.</a:t>
            </a:r>
          </a:p>
          <a:p>
            <a:pPr marL="0" indent="0">
              <a:buNone/>
            </a:pPr>
            <a:r>
              <a:rPr lang="tr-TR" dirty="0" smtClean="0"/>
              <a:t>11-Rekreasyon evrensel bir uygulamadır.</a:t>
            </a:r>
          </a:p>
          <a:p>
            <a:pPr marL="0" indent="0">
              <a:buNone/>
            </a:pPr>
            <a:r>
              <a:rPr lang="tr-TR" dirty="0" smtClean="0"/>
              <a:t>12-Rekreasyon haz ve neşe sağlayan bir faaliyettir.</a:t>
            </a:r>
          </a:p>
          <a:p>
            <a:pPr marL="0" indent="0">
              <a:buNone/>
            </a:pPr>
            <a:r>
              <a:rPr lang="tr-TR" dirty="0" smtClean="0"/>
              <a:t>13-Rekreasyon, toplumun geleneklerine, törelerine ve manevi değerlerine uygun olmalı ve sosyal değerlere ters düşmemelidir.</a:t>
            </a:r>
          </a:p>
          <a:p>
            <a:pPr marL="0" indent="0">
              <a:buNone/>
            </a:pPr>
            <a:r>
              <a:rPr lang="tr-TR" dirty="0" smtClean="0"/>
              <a:t>14-Rekreasyon , bir faaliyet yapılırken ikinci veya daha fazla faaliyete ilgi duyma ve gerçekleştirme imkanı verir.</a:t>
            </a:r>
          </a:p>
          <a:p>
            <a:pPr marL="0" indent="0">
              <a:buNone/>
            </a:pPr>
            <a:r>
              <a:rPr lang="tr-TR" dirty="0" smtClean="0"/>
              <a:t>15-Rekreasyon, kişinin kendisini ifade edebilme ve yaratıcı olabilmesine imkan sağlayıcı faaliyetler içermelidir.</a:t>
            </a:r>
          </a:p>
          <a:p>
            <a:pPr marL="0" indent="0">
              <a:buNone/>
            </a:pPr>
            <a:r>
              <a:rPr lang="tr-TR" dirty="0" smtClean="0"/>
              <a:t>16-Rekreasyon etkinlikleri </a:t>
            </a:r>
            <a:r>
              <a:rPr lang="tr-TR" dirty="0" err="1" smtClean="0"/>
              <a:t>rekreasyonistler</a:t>
            </a:r>
            <a:r>
              <a:rPr lang="tr-TR" dirty="0" smtClean="0"/>
              <a:t> tarafından üstlenilir.</a:t>
            </a:r>
          </a:p>
          <a:p>
            <a:pPr marL="0" indent="0">
              <a:buNone/>
            </a:pPr>
            <a:r>
              <a:rPr lang="tr-TR" dirty="0" smtClean="0"/>
              <a:t>17-Rekreasyon eylemi planlı veya plansız beceri sahibi kişilerle veya beceri sahibi olmayan kişilerle ya da organize veya organize olmamış mekanlarda yapılabilmektedir.</a:t>
            </a:r>
            <a:endParaRPr lang="tr-TR" dirty="0"/>
          </a:p>
        </p:txBody>
      </p:sp>
    </p:spTree>
    <p:extLst>
      <p:ext uri="{BB962C8B-B14F-4D97-AF65-F5344CB8AC3E}">
        <p14:creationId xmlns:p14="http://schemas.microsoft.com/office/powerpoint/2010/main" val="3723968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15821"/>
          </a:xfrm>
        </p:spPr>
        <p:txBody>
          <a:bodyPr/>
          <a:lstStyle/>
          <a:p>
            <a:r>
              <a:rPr lang="tr-TR" sz="2800" dirty="0">
                <a:solidFill>
                  <a:prstClr val="black"/>
                </a:solidFill>
              </a:rPr>
              <a:t>2-REKREASYONLA İLGİLİ TEMEL KAVRAMLAR</a:t>
            </a:r>
            <a:endParaRPr lang="tr-TR" dirty="0"/>
          </a:p>
        </p:txBody>
      </p:sp>
      <p:sp>
        <p:nvSpPr>
          <p:cNvPr id="3" name="İçerik Yer Tutucusu 2"/>
          <p:cNvSpPr>
            <a:spLocks noGrp="1"/>
          </p:cNvSpPr>
          <p:nvPr>
            <p:ph idx="1"/>
          </p:nvPr>
        </p:nvSpPr>
        <p:spPr>
          <a:xfrm>
            <a:off x="838200" y="880946"/>
            <a:ext cx="10515600" cy="5675971"/>
          </a:xfrm>
        </p:spPr>
        <p:txBody>
          <a:bodyPr>
            <a:normAutofit fontScale="62500" lnSpcReduction="20000"/>
          </a:bodyPr>
          <a:lstStyle/>
          <a:p>
            <a:pPr marL="0" indent="0">
              <a:buNone/>
            </a:pPr>
            <a:r>
              <a:rPr lang="tr-TR" dirty="0" smtClean="0"/>
              <a:t>	Açıklandığımız gibi boş zaman deneyimi bireylere göre anlam kazanmaktadır. Bu nedenle bireylerin rekreasyona ya da rekreasyon deneyimine yükledikleri anlamlar da farklılaşmaktadır. </a:t>
            </a:r>
          </a:p>
          <a:p>
            <a:pPr marL="0" indent="0">
              <a:buNone/>
            </a:pPr>
            <a:r>
              <a:rPr lang="tr-TR" dirty="0" smtClean="0">
                <a:solidFill>
                  <a:srgbClr val="C00000"/>
                </a:solidFill>
              </a:rPr>
              <a:t>Bireylerin rekreasyon deneyimine yüklediği farklı anlamlar şu şekilde özetlenebilir:</a:t>
            </a:r>
          </a:p>
          <a:p>
            <a:pPr marL="0" indent="0">
              <a:buNone/>
            </a:pPr>
            <a:r>
              <a:rPr lang="tr-TR" dirty="0" smtClean="0"/>
              <a:t>• Günlük rutinden kaçış, </a:t>
            </a:r>
          </a:p>
          <a:p>
            <a:pPr marL="0" indent="0">
              <a:buNone/>
            </a:pPr>
            <a:r>
              <a:rPr lang="tr-TR" dirty="0" smtClean="0"/>
              <a:t>• Yenilik,</a:t>
            </a:r>
          </a:p>
          <a:p>
            <a:pPr marL="0" indent="0">
              <a:buNone/>
            </a:pPr>
            <a:r>
              <a:rPr lang="tr-TR" dirty="0" smtClean="0"/>
              <a:t> • Rahatlama, </a:t>
            </a:r>
          </a:p>
          <a:p>
            <a:pPr marL="0" indent="0">
              <a:buNone/>
            </a:pPr>
            <a:r>
              <a:rPr lang="tr-TR" dirty="0" smtClean="0"/>
              <a:t>• Zorluklar karşısında kendini test etme, </a:t>
            </a:r>
          </a:p>
          <a:p>
            <a:pPr marL="0" indent="0">
              <a:buNone/>
            </a:pPr>
            <a:r>
              <a:rPr lang="tr-TR" dirty="0" smtClean="0"/>
              <a:t>• Kişisel imaj geliştirme, </a:t>
            </a:r>
          </a:p>
          <a:p>
            <a:pPr marL="0" indent="0">
              <a:buNone/>
            </a:pPr>
            <a:r>
              <a:rPr lang="tr-TR" dirty="0" smtClean="0"/>
              <a:t>• Doğanın bir parçası olma,</a:t>
            </a:r>
          </a:p>
          <a:p>
            <a:pPr marL="0" indent="0">
              <a:buNone/>
            </a:pPr>
            <a:r>
              <a:rPr lang="tr-TR" dirty="0" smtClean="0"/>
              <a:t>• Kişisel değer artışı, </a:t>
            </a:r>
          </a:p>
          <a:p>
            <a:pPr marL="0" indent="0">
              <a:buNone/>
            </a:pPr>
            <a:r>
              <a:rPr lang="tr-TR" dirty="0" smtClean="0"/>
              <a:t>• Kişisel gelişim, öğrenme, </a:t>
            </a:r>
          </a:p>
          <a:p>
            <a:pPr marL="0" indent="0">
              <a:buNone/>
            </a:pPr>
            <a:r>
              <a:rPr lang="tr-TR" dirty="0" smtClean="0"/>
              <a:t>• Canlanma, tazelenme, </a:t>
            </a:r>
          </a:p>
          <a:p>
            <a:pPr marL="0" indent="0">
              <a:buNone/>
            </a:pPr>
            <a:r>
              <a:rPr lang="tr-TR" dirty="0" smtClean="0"/>
              <a:t>• Ortak deneyim, takım çalışmaları, zorlukları paylaşma, </a:t>
            </a:r>
          </a:p>
          <a:p>
            <a:pPr marL="0" indent="0">
              <a:buNone/>
            </a:pPr>
            <a:r>
              <a:rPr lang="tr-TR" dirty="0" smtClean="0"/>
              <a:t>• Risk, korku ve sıra dışı deneyimler yaşama,</a:t>
            </a:r>
          </a:p>
          <a:p>
            <a:pPr marL="0" indent="0">
              <a:buNone/>
            </a:pPr>
            <a:r>
              <a:rPr lang="tr-TR" dirty="0" smtClean="0"/>
              <a:t>• Heyecan, özgürlük, kontrol, yaratıcılık, ahenk ve içsel barışı yaşama ve hissetme, </a:t>
            </a:r>
          </a:p>
          <a:p>
            <a:pPr marL="0" indent="0">
              <a:buNone/>
            </a:pPr>
            <a:r>
              <a:rPr lang="tr-TR" dirty="0" smtClean="0"/>
              <a:t>• Açık ve kesin kurallar, sınırlar ve düzen içerisinde yaşama, </a:t>
            </a:r>
          </a:p>
          <a:p>
            <a:pPr marL="0" indent="0">
              <a:buNone/>
            </a:pPr>
            <a:r>
              <a:rPr lang="tr-TR" dirty="0" smtClean="0"/>
              <a:t>• İçsel gözlem, </a:t>
            </a:r>
          </a:p>
          <a:p>
            <a:pPr marL="0" indent="0">
              <a:buNone/>
            </a:pPr>
            <a:r>
              <a:rPr lang="tr-TR" dirty="0" smtClean="0"/>
              <a:t>• Ortaklık, birlik, arkadaşlık, bir grupla özdeşleşme.</a:t>
            </a:r>
            <a:endParaRPr lang="tr-TR" dirty="0">
              <a:solidFill>
                <a:srgbClr val="C00000"/>
              </a:solidFill>
            </a:endParaRPr>
          </a:p>
        </p:txBody>
      </p:sp>
    </p:spTree>
    <p:extLst>
      <p:ext uri="{BB962C8B-B14F-4D97-AF65-F5344CB8AC3E}">
        <p14:creationId xmlns:p14="http://schemas.microsoft.com/office/powerpoint/2010/main" val="1412852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82368"/>
          </a:xfrm>
        </p:spPr>
        <p:txBody>
          <a:bodyPr>
            <a:normAutofit/>
          </a:bodyPr>
          <a:lstStyle/>
          <a:p>
            <a:r>
              <a:rPr lang="tr-TR" sz="2800" b="1" u="sng" dirty="0" smtClean="0">
                <a:solidFill>
                  <a:srgbClr val="C00000"/>
                </a:solidFill>
              </a:rPr>
              <a:t>Rekreasyon Yönetimi</a:t>
            </a:r>
            <a:endParaRPr lang="tr-TR" sz="2800" b="1" u="sng" dirty="0">
              <a:solidFill>
                <a:srgbClr val="C00000"/>
              </a:solidFill>
            </a:endParaRPr>
          </a:p>
        </p:txBody>
      </p:sp>
      <p:sp>
        <p:nvSpPr>
          <p:cNvPr id="3" name="İçerik Yer Tutucusu 2"/>
          <p:cNvSpPr>
            <a:spLocks noGrp="1"/>
          </p:cNvSpPr>
          <p:nvPr>
            <p:ph idx="1"/>
          </p:nvPr>
        </p:nvSpPr>
        <p:spPr>
          <a:xfrm>
            <a:off x="838200" y="847494"/>
            <a:ext cx="10515600" cy="5653667"/>
          </a:xfrm>
        </p:spPr>
        <p:txBody>
          <a:bodyPr>
            <a:normAutofit lnSpcReduction="10000"/>
          </a:bodyPr>
          <a:lstStyle/>
          <a:p>
            <a:pPr marL="0" indent="0">
              <a:buNone/>
            </a:pPr>
            <a:r>
              <a:rPr lang="tr-TR" dirty="0" smtClean="0"/>
              <a:t>	Rekreasyon yönetiminde bireyin ilgisi, yaşı, cinsiyeti, yer ve mekan, yetenek ve beceri, zaman , amaç ve grubun büyüklüğü, organizasyon şekli ve planlama, yönetim gibi faktörlerde dikkate alınmalıdır.</a:t>
            </a:r>
          </a:p>
          <a:p>
            <a:pPr marL="0" indent="0">
              <a:buNone/>
            </a:pPr>
            <a:r>
              <a:rPr lang="tr-TR" dirty="0" smtClean="0">
                <a:solidFill>
                  <a:srgbClr val="C00000"/>
                </a:solidFill>
              </a:rPr>
              <a:t>Rekreasyon faaliyetlerinin yönetimi;</a:t>
            </a:r>
          </a:p>
          <a:p>
            <a:pPr marL="0" indent="0">
              <a:buNone/>
            </a:pPr>
            <a:r>
              <a:rPr lang="tr-TR" dirty="0" smtClean="0"/>
              <a:t>1-Bireysel planda yapılan yönetim</a:t>
            </a:r>
          </a:p>
          <a:p>
            <a:pPr marL="0" indent="0">
              <a:buNone/>
            </a:pPr>
            <a:r>
              <a:rPr lang="tr-TR" dirty="0" smtClean="0"/>
              <a:t>Bireyin kendisi ile ilgili olan faaliyet konusunda kendi düşüncesini ve iradesini kullanarak yönetmesidir. Örneğin derse girip girmeme gibi boş zamanını da nasıl değerlendireceğine kendi karar vermesi olarak değerlendirilebilir.</a:t>
            </a:r>
          </a:p>
          <a:p>
            <a:pPr marL="0" indent="0">
              <a:buNone/>
            </a:pPr>
            <a:r>
              <a:rPr lang="tr-TR" dirty="0" smtClean="0"/>
              <a:t>2-Toplumsal planda yapılan yönetim</a:t>
            </a:r>
          </a:p>
          <a:p>
            <a:pPr marL="0" indent="0">
              <a:buNone/>
            </a:pPr>
            <a:r>
              <a:rPr lang="tr-TR" dirty="0" smtClean="0"/>
              <a:t>*Gayri resmi ve </a:t>
            </a:r>
            <a:r>
              <a:rPr lang="tr-TR" dirty="0" err="1" smtClean="0"/>
              <a:t>kollektif</a:t>
            </a:r>
            <a:r>
              <a:rPr lang="tr-TR" dirty="0" smtClean="0"/>
              <a:t> olarak</a:t>
            </a:r>
          </a:p>
          <a:p>
            <a:pPr marL="0" indent="0">
              <a:buNone/>
            </a:pPr>
            <a:r>
              <a:rPr lang="tr-TR" dirty="0" smtClean="0"/>
              <a:t>*Resmi, meşru kurallara uyularak yapılan yönetim</a:t>
            </a:r>
          </a:p>
          <a:p>
            <a:pPr marL="0" indent="0">
              <a:buNone/>
            </a:pPr>
            <a:endParaRPr lang="tr-TR" dirty="0"/>
          </a:p>
        </p:txBody>
      </p:sp>
    </p:spTree>
    <p:extLst>
      <p:ext uri="{BB962C8B-B14F-4D97-AF65-F5344CB8AC3E}">
        <p14:creationId xmlns:p14="http://schemas.microsoft.com/office/powerpoint/2010/main" val="3703191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12956"/>
            <a:ext cx="10515600" cy="5854390"/>
          </a:xfrm>
        </p:spPr>
        <p:txBody>
          <a:bodyPr>
            <a:normAutofit fontScale="70000" lnSpcReduction="20000"/>
          </a:bodyPr>
          <a:lstStyle/>
          <a:p>
            <a:pPr marL="0" indent="0">
              <a:buNone/>
            </a:pPr>
            <a:r>
              <a:rPr lang="tr-TR" b="1" u="sng" dirty="0" smtClean="0">
                <a:solidFill>
                  <a:srgbClr val="C00000"/>
                </a:solidFill>
              </a:rPr>
              <a:t>Rekreasyon planlama ilkeleri</a:t>
            </a:r>
          </a:p>
          <a:p>
            <a:pPr marL="0" indent="0">
              <a:buNone/>
            </a:pPr>
            <a:r>
              <a:rPr lang="tr-TR" dirty="0" smtClean="0"/>
              <a:t>1-Programlarda herkese eşit katılma fırsatı sağlanmalıdır.</a:t>
            </a:r>
          </a:p>
          <a:p>
            <a:pPr marL="0" indent="0">
              <a:buNone/>
            </a:pPr>
            <a:r>
              <a:rPr lang="tr-TR" dirty="0" smtClean="0"/>
              <a:t>2-Bütün yaş gruplarına hizmet vermelidir.</a:t>
            </a:r>
          </a:p>
          <a:p>
            <a:pPr marL="0" indent="0">
              <a:buNone/>
            </a:pPr>
            <a:r>
              <a:rPr lang="tr-TR" dirty="0" smtClean="0"/>
              <a:t>3-Aile üyelerinin de katılımına imkan vermelidir.</a:t>
            </a:r>
          </a:p>
          <a:p>
            <a:pPr marL="0" indent="0">
              <a:buNone/>
            </a:pPr>
            <a:r>
              <a:rPr lang="tr-TR" dirty="0" smtClean="0"/>
              <a:t>4-Programlar çok çeşitli faaliyetleri kapsamalıdır.</a:t>
            </a:r>
          </a:p>
          <a:p>
            <a:pPr marL="0" indent="0">
              <a:buNone/>
            </a:pPr>
            <a:r>
              <a:rPr lang="tr-TR" dirty="0" smtClean="0"/>
              <a:t>5-Beceri ve yeteneklere öncelik verilmelidir.</a:t>
            </a:r>
          </a:p>
          <a:p>
            <a:pPr marL="0" indent="0">
              <a:buNone/>
            </a:pPr>
            <a:r>
              <a:rPr lang="tr-TR" dirty="0" smtClean="0"/>
              <a:t>6-Faaliyetler kişilik geliştirmeye yönelik olmalıdır.</a:t>
            </a:r>
          </a:p>
          <a:p>
            <a:pPr marL="0" indent="0">
              <a:buNone/>
            </a:pPr>
            <a:r>
              <a:rPr lang="tr-TR" dirty="0" smtClean="0"/>
              <a:t>7-Faaliyetler serbest zamanın farklı dönemlerine göre hazırlanmalıdır.</a:t>
            </a:r>
          </a:p>
          <a:p>
            <a:pPr marL="0" indent="0">
              <a:buNone/>
            </a:pPr>
            <a:r>
              <a:rPr lang="tr-TR" dirty="0" smtClean="0"/>
              <a:t>8-Programların yapılmasında halk , mesleki kuruluşlar ve hükümet organlarıyla işbirliği sağlanmalıdır.</a:t>
            </a:r>
          </a:p>
          <a:p>
            <a:pPr marL="0" indent="0">
              <a:buNone/>
            </a:pPr>
            <a:r>
              <a:rPr lang="tr-TR" dirty="0" smtClean="0"/>
              <a:t>9-İnsanlarda toplumsal yetenekleri geliştirmek amaçlanmalıdır.</a:t>
            </a:r>
          </a:p>
          <a:p>
            <a:pPr marL="0" indent="0">
              <a:buNone/>
            </a:pPr>
            <a:r>
              <a:rPr lang="tr-TR" dirty="0" smtClean="0"/>
              <a:t>10-Amaç mevcut kaynakları en verimli şekilde kullanmaktır.</a:t>
            </a:r>
          </a:p>
          <a:p>
            <a:pPr marL="0" indent="0">
              <a:buNone/>
            </a:pPr>
            <a:r>
              <a:rPr lang="tr-TR" dirty="0" smtClean="0"/>
              <a:t>11-Faaliyetler mümkün olduğu kadar ücretsiz olmalı ve katılım arttırılmalıdır.</a:t>
            </a:r>
          </a:p>
          <a:p>
            <a:pPr marL="0" indent="0">
              <a:buNone/>
            </a:pPr>
            <a:r>
              <a:rPr lang="tr-TR" dirty="0" smtClean="0"/>
              <a:t>12-Faaliyetler ve programlar sürekli olarak değerlendirilmelidir.</a:t>
            </a:r>
          </a:p>
          <a:p>
            <a:pPr marL="0" indent="0">
              <a:buNone/>
            </a:pPr>
            <a:r>
              <a:rPr lang="tr-TR" dirty="0" smtClean="0"/>
              <a:t>13-Faaliyetler doğaya yönelik veya doğa ile ilişkili olmalıdır.</a:t>
            </a:r>
          </a:p>
          <a:p>
            <a:pPr marL="0" indent="0">
              <a:buNone/>
            </a:pPr>
            <a:r>
              <a:rPr lang="tr-TR" dirty="0" smtClean="0"/>
              <a:t>14-Faaliyetlere katılacakların güvenlik ve sağlık sorunları olmamalıdır.</a:t>
            </a:r>
          </a:p>
          <a:p>
            <a:pPr marL="0" indent="0">
              <a:buNone/>
            </a:pPr>
            <a:r>
              <a:rPr lang="tr-TR" dirty="0" smtClean="0"/>
              <a:t>15-Faaliyetlerde bireylerin veya grupların gönüllü hizmetlerinden ve yeteneklerinden yararlanmalıdır.</a:t>
            </a:r>
            <a:endParaRPr lang="tr-TR" dirty="0"/>
          </a:p>
        </p:txBody>
      </p:sp>
    </p:spTree>
    <p:extLst>
      <p:ext uri="{BB962C8B-B14F-4D97-AF65-F5344CB8AC3E}">
        <p14:creationId xmlns:p14="http://schemas.microsoft.com/office/powerpoint/2010/main" val="3282661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46049"/>
            <a:ext cx="10515600" cy="5730914"/>
          </a:xfrm>
        </p:spPr>
        <p:txBody>
          <a:bodyPr/>
          <a:lstStyle/>
          <a:p>
            <a:pPr marL="0" indent="0">
              <a:buNone/>
            </a:pPr>
            <a:r>
              <a:rPr lang="tr-TR" b="1" u="sng" dirty="0" smtClean="0">
                <a:solidFill>
                  <a:srgbClr val="C00000"/>
                </a:solidFill>
              </a:rPr>
              <a:t>Rekreasyon planlama aşamaları</a:t>
            </a:r>
          </a:p>
          <a:p>
            <a:pPr marL="0" indent="0">
              <a:buNone/>
            </a:pPr>
            <a:r>
              <a:rPr lang="tr-TR" dirty="0" smtClean="0">
                <a:solidFill>
                  <a:srgbClr val="C00000"/>
                </a:solidFill>
              </a:rPr>
              <a:t>Rekreasyon planlaması 2 temel aşamadan oluşmaktadır;</a:t>
            </a:r>
          </a:p>
          <a:p>
            <a:pPr marL="0" indent="0">
              <a:buNone/>
            </a:pPr>
            <a:r>
              <a:rPr lang="tr-TR" dirty="0" smtClean="0"/>
              <a:t>1-Rekreasyon faaliyetlerinin planlanması</a:t>
            </a:r>
          </a:p>
          <a:p>
            <a:pPr marL="0" indent="0">
              <a:buNone/>
            </a:pPr>
            <a:r>
              <a:rPr lang="tr-TR" dirty="0" smtClean="0"/>
              <a:t>2-Faaliyetler için fiziksel planlama yapılmasıdır.</a:t>
            </a:r>
          </a:p>
          <a:p>
            <a:pPr marL="0" indent="0">
              <a:buNone/>
            </a:pPr>
            <a:endParaRPr lang="tr-TR" dirty="0" smtClean="0">
              <a:solidFill>
                <a:srgbClr val="C00000"/>
              </a:solidFill>
            </a:endParaRPr>
          </a:p>
          <a:p>
            <a:pPr marL="0" indent="0">
              <a:buNone/>
            </a:pPr>
            <a:r>
              <a:rPr lang="tr-TR" dirty="0" smtClean="0">
                <a:solidFill>
                  <a:srgbClr val="C00000"/>
                </a:solidFill>
              </a:rPr>
              <a:t>Fiziksel planlama aşamaları;</a:t>
            </a:r>
          </a:p>
          <a:p>
            <a:pPr marL="0" indent="0">
              <a:buNone/>
            </a:pPr>
            <a:r>
              <a:rPr lang="tr-TR" dirty="0" smtClean="0"/>
              <a:t>1-Envanter aşaması</a:t>
            </a:r>
          </a:p>
          <a:p>
            <a:pPr marL="0" indent="0">
              <a:buNone/>
            </a:pPr>
            <a:r>
              <a:rPr lang="tr-TR" dirty="0" smtClean="0"/>
              <a:t>2-Analiz aşaması</a:t>
            </a:r>
          </a:p>
          <a:p>
            <a:pPr marL="0" indent="0">
              <a:buNone/>
            </a:pPr>
            <a:r>
              <a:rPr lang="tr-TR" dirty="0" smtClean="0"/>
              <a:t>3-Planlama aşaması</a:t>
            </a:r>
          </a:p>
          <a:p>
            <a:pPr marL="0" indent="0">
              <a:buNone/>
            </a:pPr>
            <a:r>
              <a:rPr lang="tr-TR" dirty="0" smtClean="0"/>
              <a:t>4-Program ve projelerin uygulanması</a:t>
            </a:r>
          </a:p>
          <a:p>
            <a:pPr marL="0" indent="0">
              <a:buNone/>
            </a:pPr>
            <a:r>
              <a:rPr lang="tr-TR" dirty="0" smtClean="0"/>
              <a:t>5-İşletme aşaması</a:t>
            </a:r>
            <a:endParaRPr lang="tr-TR" dirty="0"/>
          </a:p>
        </p:txBody>
      </p:sp>
    </p:spTree>
    <p:extLst>
      <p:ext uri="{BB962C8B-B14F-4D97-AF65-F5344CB8AC3E}">
        <p14:creationId xmlns:p14="http://schemas.microsoft.com/office/powerpoint/2010/main" val="3349362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79862"/>
            <a:ext cx="10515600" cy="5820937"/>
          </a:xfrm>
        </p:spPr>
        <p:txBody>
          <a:bodyPr/>
          <a:lstStyle/>
          <a:p>
            <a:pPr marL="0" indent="0">
              <a:buNone/>
            </a:pPr>
            <a:r>
              <a:rPr lang="tr-TR" b="1" dirty="0" smtClean="0">
                <a:solidFill>
                  <a:srgbClr val="C00000"/>
                </a:solidFill>
                <a:effectLst>
                  <a:outerShdw blurRad="38100" dist="38100" dir="2700000" algn="tl">
                    <a:srgbClr val="000000">
                      <a:alpha val="43137"/>
                    </a:srgbClr>
                  </a:outerShdw>
                </a:effectLst>
              </a:rPr>
              <a:t>Rekreasyon programlarında etkin olan faktörler</a:t>
            </a:r>
          </a:p>
          <a:p>
            <a:pPr marL="0" indent="0">
              <a:buNone/>
            </a:pPr>
            <a:r>
              <a:rPr lang="tr-TR" dirty="0" smtClean="0"/>
              <a:t>1-İlgi</a:t>
            </a:r>
          </a:p>
          <a:p>
            <a:pPr marL="0" indent="0">
              <a:buNone/>
            </a:pPr>
            <a:r>
              <a:rPr lang="tr-TR" dirty="0" smtClean="0"/>
              <a:t>2-Yaş</a:t>
            </a:r>
          </a:p>
          <a:p>
            <a:pPr marL="0" indent="0">
              <a:buNone/>
            </a:pPr>
            <a:r>
              <a:rPr lang="tr-TR" dirty="0" smtClean="0"/>
              <a:t>3-Cinsiyet</a:t>
            </a:r>
          </a:p>
          <a:p>
            <a:pPr marL="0" indent="0">
              <a:buNone/>
            </a:pPr>
            <a:r>
              <a:rPr lang="tr-TR" dirty="0" smtClean="0"/>
              <a:t>4-Yer-mekan</a:t>
            </a:r>
          </a:p>
          <a:p>
            <a:pPr marL="0" indent="0">
              <a:buNone/>
            </a:pPr>
            <a:r>
              <a:rPr lang="tr-TR" dirty="0" smtClean="0"/>
              <a:t>5-Yetenek-beceri</a:t>
            </a:r>
          </a:p>
          <a:p>
            <a:pPr marL="0" indent="0">
              <a:buNone/>
            </a:pPr>
            <a:r>
              <a:rPr lang="tr-TR" dirty="0" smtClean="0"/>
              <a:t>6-Zaman</a:t>
            </a:r>
          </a:p>
          <a:p>
            <a:pPr marL="0" indent="0">
              <a:buNone/>
            </a:pPr>
            <a:r>
              <a:rPr lang="tr-TR" dirty="0" smtClean="0"/>
              <a:t>7-Fayda-tatmin</a:t>
            </a:r>
          </a:p>
          <a:p>
            <a:pPr marL="0" indent="0">
              <a:buNone/>
            </a:pPr>
            <a:r>
              <a:rPr lang="tr-TR" dirty="0" smtClean="0"/>
              <a:t>8-Grubun büyüklüğü</a:t>
            </a:r>
          </a:p>
          <a:p>
            <a:pPr marL="0" indent="0">
              <a:buNone/>
            </a:pPr>
            <a:r>
              <a:rPr lang="tr-TR" dirty="0" smtClean="0"/>
              <a:t>9-Organizasyon şekli</a:t>
            </a:r>
          </a:p>
          <a:p>
            <a:pPr marL="0" indent="0">
              <a:buNone/>
            </a:pPr>
            <a:r>
              <a:rPr lang="tr-TR" dirty="0" smtClean="0"/>
              <a:t>10-Planlama ve yönetim</a:t>
            </a:r>
            <a:endParaRPr lang="tr-TR" dirty="0"/>
          </a:p>
        </p:txBody>
      </p:sp>
    </p:spTree>
    <p:extLst>
      <p:ext uri="{BB962C8B-B14F-4D97-AF65-F5344CB8AC3E}">
        <p14:creationId xmlns:p14="http://schemas.microsoft.com/office/powerpoint/2010/main" val="2130346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60426"/>
          </a:xfrm>
        </p:spPr>
        <p:txBody>
          <a:bodyPr>
            <a:normAutofit/>
          </a:bodyPr>
          <a:lstStyle/>
          <a:p>
            <a:r>
              <a:rPr lang="tr-TR" sz="2800" b="1" dirty="0" smtClean="0">
                <a:solidFill>
                  <a:srgbClr val="C00000"/>
                </a:solidFill>
              </a:rPr>
              <a:t>REKREASYON FAALİYETLERİNİN SINIFLANDIRILMASI</a:t>
            </a:r>
            <a:endParaRPr lang="tr-TR" sz="2800" b="1" dirty="0">
              <a:solidFill>
                <a:srgbClr val="C00000"/>
              </a:solidFill>
            </a:endParaRPr>
          </a:p>
        </p:txBody>
      </p:sp>
      <p:sp>
        <p:nvSpPr>
          <p:cNvPr id="3" name="İçerik Yer Tutucusu 2"/>
          <p:cNvSpPr>
            <a:spLocks noGrp="1"/>
          </p:cNvSpPr>
          <p:nvPr>
            <p:ph idx="1"/>
          </p:nvPr>
        </p:nvSpPr>
        <p:spPr>
          <a:xfrm>
            <a:off x="838200" y="925552"/>
            <a:ext cx="10515600" cy="5251411"/>
          </a:xfrm>
        </p:spPr>
        <p:txBody>
          <a:bodyPr>
            <a:normAutofit fontScale="85000" lnSpcReduction="20000"/>
          </a:bodyPr>
          <a:lstStyle/>
          <a:p>
            <a:pPr marL="0" indent="0">
              <a:buNone/>
            </a:pPr>
            <a:r>
              <a:rPr lang="tr-TR" dirty="0" smtClean="0"/>
              <a:t>A-</a:t>
            </a:r>
            <a:r>
              <a:rPr lang="tr-TR" dirty="0" err="1" smtClean="0"/>
              <a:t>Mekansal</a:t>
            </a:r>
            <a:r>
              <a:rPr lang="tr-TR" dirty="0" smtClean="0"/>
              <a:t> (Mekana göre) açıdan rekreasyon çeşitleri</a:t>
            </a:r>
          </a:p>
          <a:p>
            <a:pPr marL="0" indent="0">
              <a:buNone/>
            </a:pPr>
            <a:r>
              <a:rPr lang="tr-TR" dirty="0" smtClean="0"/>
              <a:t>1-Kapalı </a:t>
            </a:r>
            <a:r>
              <a:rPr lang="tr-TR" dirty="0"/>
              <a:t>Alan (</a:t>
            </a:r>
            <a:r>
              <a:rPr lang="tr-TR" dirty="0" err="1"/>
              <a:t>Indoor</a:t>
            </a:r>
            <a:r>
              <a:rPr lang="tr-TR" dirty="0"/>
              <a:t>) Rekreasyonu </a:t>
            </a:r>
            <a:endParaRPr lang="tr-TR" dirty="0" smtClean="0"/>
          </a:p>
          <a:p>
            <a:pPr marL="0" indent="0">
              <a:buNone/>
            </a:pPr>
            <a:r>
              <a:rPr lang="tr-TR" dirty="0"/>
              <a:t>	</a:t>
            </a:r>
            <a:r>
              <a:rPr lang="tr-TR" dirty="0" smtClean="0"/>
              <a:t>Kapalı </a:t>
            </a:r>
            <a:r>
              <a:rPr lang="tr-TR" dirty="0"/>
              <a:t>alan rekreasyon aktiviteleri toplumun kullanımına ayrılmış kapalı mekanlarda ve evlerde gerçekleştirilen </a:t>
            </a:r>
            <a:r>
              <a:rPr lang="tr-TR" dirty="0" err="1"/>
              <a:t>rekreasyonel</a:t>
            </a:r>
            <a:r>
              <a:rPr lang="tr-TR" dirty="0"/>
              <a:t> aktiviteleri kapsamaktadır. </a:t>
            </a:r>
            <a:endParaRPr lang="tr-TR" dirty="0" smtClean="0"/>
          </a:p>
          <a:p>
            <a:pPr marL="0" indent="0">
              <a:buNone/>
            </a:pPr>
            <a:r>
              <a:rPr lang="tr-TR" dirty="0" smtClean="0"/>
              <a:t>Bu </a:t>
            </a:r>
            <a:r>
              <a:rPr lang="tr-TR" dirty="0"/>
              <a:t>aktiviteler şu şekilde sıralanabilir: </a:t>
            </a:r>
            <a:endParaRPr lang="tr-TR" dirty="0" smtClean="0"/>
          </a:p>
          <a:p>
            <a:pPr marL="0" indent="0">
              <a:buNone/>
            </a:pPr>
            <a:r>
              <a:rPr lang="tr-TR" dirty="0" smtClean="0"/>
              <a:t>• </a:t>
            </a:r>
            <a:r>
              <a:rPr lang="tr-TR" dirty="0"/>
              <a:t>Çocuk, gençlik, işletme, spor, özel ilgi ve sosyal kulüpler gibi kulüp ve derneklerdeki kapalı mekân etkinlikleri, </a:t>
            </a:r>
            <a:endParaRPr lang="tr-TR" dirty="0" smtClean="0"/>
          </a:p>
          <a:p>
            <a:pPr marL="0" indent="0">
              <a:buNone/>
            </a:pPr>
            <a:r>
              <a:rPr lang="tr-TR" dirty="0" smtClean="0"/>
              <a:t>• </a:t>
            </a:r>
            <a:r>
              <a:rPr lang="tr-TR" dirty="0"/>
              <a:t>Kapalı alanlardaki sergi, defile vb. etkinlikleri, </a:t>
            </a:r>
            <a:endParaRPr lang="tr-TR" dirty="0" smtClean="0"/>
          </a:p>
          <a:p>
            <a:pPr marL="0" indent="0">
              <a:buNone/>
            </a:pPr>
            <a:r>
              <a:rPr lang="tr-TR" dirty="0" smtClean="0"/>
              <a:t>• </a:t>
            </a:r>
            <a:r>
              <a:rPr lang="tr-TR" dirty="0"/>
              <a:t>Kongre, kutlama vb. toplantılar</a:t>
            </a:r>
            <a:r>
              <a:rPr lang="tr-TR" dirty="0" smtClean="0"/>
              <a:t>,</a:t>
            </a:r>
          </a:p>
          <a:p>
            <a:pPr marL="0" indent="0">
              <a:buNone/>
            </a:pPr>
            <a:r>
              <a:rPr lang="tr-TR" dirty="0"/>
              <a:t>• Kapalı tesislerdeki sportif etkinlikler (basketbol, buz pateni vb.), </a:t>
            </a:r>
            <a:endParaRPr lang="tr-TR" dirty="0" smtClean="0"/>
          </a:p>
          <a:p>
            <a:pPr marL="0" indent="0">
              <a:buNone/>
            </a:pPr>
            <a:r>
              <a:rPr lang="tr-TR" dirty="0" smtClean="0"/>
              <a:t>• </a:t>
            </a:r>
            <a:r>
              <a:rPr lang="tr-TR" dirty="0"/>
              <a:t>Kapalı tesislerdeki sağlıklı yaşam etkinlikleri (sauna, kaplıca, içmece, hamam vb.), • Kurslar (el sanatları, güzel konuşma, yabancı dil, dekoratif eşya vb.), </a:t>
            </a:r>
            <a:endParaRPr lang="tr-TR" dirty="0" smtClean="0"/>
          </a:p>
          <a:p>
            <a:pPr marL="0" indent="0">
              <a:buNone/>
            </a:pPr>
            <a:r>
              <a:rPr lang="tr-TR" dirty="0" smtClean="0"/>
              <a:t>• </a:t>
            </a:r>
            <a:r>
              <a:rPr lang="tr-TR" dirty="0"/>
              <a:t>Kapalı alanlardaki kâğıt oyunları, tavla, satranç, talih oyunları vb., </a:t>
            </a:r>
            <a:endParaRPr lang="tr-TR" dirty="0" smtClean="0"/>
          </a:p>
          <a:p>
            <a:pPr marL="0" indent="0">
              <a:buNone/>
            </a:pPr>
            <a:r>
              <a:rPr lang="tr-TR" dirty="0" smtClean="0"/>
              <a:t>• </a:t>
            </a:r>
            <a:r>
              <a:rPr lang="tr-TR" dirty="0"/>
              <a:t>Ev içinde yapılabilecek etkinlikler (TV ve video, radyo, müzik, kitap, bakım-onarım, oyunlar vb.).</a:t>
            </a:r>
          </a:p>
        </p:txBody>
      </p:sp>
    </p:spTree>
    <p:extLst>
      <p:ext uri="{BB962C8B-B14F-4D97-AF65-F5344CB8AC3E}">
        <p14:creationId xmlns:p14="http://schemas.microsoft.com/office/powerpoint/2010/main" val="2618263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59482"/>
          </a:xfrm>
        </p:spPr>
        <p:txBody>
          <a:bodyPr/>
          <a:lstStyle/>
          <a:p>
            <a:r>
              <a:rPr lang="tr-TR" sz="2800" dirty="0">
                <a:solidFill>
                  <a:prstClr val="black"/>
                </a:solidFill>
              </a:rPr>
              <a:t>1-BOŞ ZAMANLA İLGİLİ TEMEL KAVRAMLAR</a:t>
            </a:r>
            <a:endParaRPr lang="tr-TR" dirty="0"/>
          </a:p>
        </p:txBody>
      </p:sp>
      <p:sp>
        <p:nvSpPr>
          <p:cNvPr id="3" name="İçerik Yer Tutucusu 2"/>
          <p:cNvSpPr>
            <a:spLocks noGrp="1"/>
          </p:cNvSpPr>
          <p:nvPr>
            <p:ph idx="1"/>
          </p:nvPr>
        </p:nvSpPr>
        <p:spPr>
          <a:xfrm>
            <a:off x="838200" y="1040524"/>
            <a:ext cx="10515600" cy="5136439"/>
          </a:xfrm>
        </p:spPr>
        <p:txBody>
          <a:bodyPr>
            <a:normAutofit fontScale="40000" lnSpcReduction="20000"/>
          </a:bodyPr>
          <a:lstStyle/>
          <a:p>
            <a:pPr marL="0" indent="0">
              <a:buNone/>
            </a:pPr>
            <a:r>
              <a:rPr lang="tr-TR" sz="3500" dirty="0" smtClean="0">
                <a:solidFill>
                  <a:srgbClr val="FF0000"/>
                </a:solidFill>
              </a:rPr>
              <a:t>Zaman</a:t>
            </a:r>
            <a:r>
              <a:rPr lang="tr-TR" sz="3500" dirty="0" smtClean="0"/>
              <a:t>: İnsan yaşamı, uzun veya kısa süreli, tekrarı imkansız , başlangıcı ve sonu belli , saatle ölçülen bir bölümdür.</a:t>
            </a:r>
          </a:p>
          <a:p>
            <a:pPr marL="0" indent="0">
              <a:buNone/>
            </a:pPr>
            <a:r>
              <a:rPr lang="tr-TR" sz="3500" dirty="0" smtClean="0">
                <a:solidFill>
                  <a:srgbClr val="202122"/>
                </a:solidFill>
                <a:latin typeface="Arial" panose="020B0604020202020204" pitchFamily="34" charset="0"/>
              </a:rPr>
              <a:t>Ölçülmüş </a:t>
            </a:r>
            <a:r>
              <a:rPr lang="tr-TR" sz="3500" dirty="0">
                <a:solidFill>
                  <a:srgbClr val="202122"/>
                </a:solidFill>
                <a:latin typeface="Arial" panose="020B0604020202020204" pitchFamily="34" charset="0"/>
              </a:rPr>
              <a:t>veya ölçülebilen bir dönem, </a:t>
            </a:r>
            <a:r>
              <a:rPr lang="tr-TR" sz="3500" dirty="0">
                <a:solidFill>
                  <a:srgbClr val="3366CC"/>
                </a:solidFill>
                <a:latin typeface="Arial" panose="020B0604020202020204" pitchFamily="34" charset="0"/>
                <a:hlinkClick r:id="rId2" tooltip="Uzay"/>
              </a:rPr>
              <a:t>uzaysal</a:t>
            </a:r>
            <a:r>
              <a:rPr lang="tr-TR" sz="3500" dirty="0">
                <a:solidFill>
                  <a:srgbClr val="202122"/>
                </a:solidFill>
                <a:latin typeface="Arial" panose="020B0604020202020204" pitchFamily="34" charset="0"/>
              </a:rPr>
              <a:t> boyutu olmayan bir </a:t>
            </a:r>
            <a:r>
              <a:rPr lang="tr-TR" sz="3500" dirty="0" smtClean="0">
                <a:solidFill>
                  <a:srgbClr val="3366CC"/>
                </a:solidFill>
                <a:latin typeface="Arial" panose="020B0604020202020204" pitchFamily="34" charset="0"/>
                <a:hlinkClick r:id="rId3" tooltip="wikt:süreklilik"/>
              </a:rPr>
              <a:t>süreklilik</a:t>
            </a:r>
            <a:r>
              <a:rPr lang="tr-TR" sz="3500" dirty="0" smtClean="0">
                <a:solidFill>
                  <a:srgbClr val="3366CC"/>
                </a:solidFill>
                <a:latin typeface="Arial" panose="020B0604020202020204" pitchFamily="34" charset="0"/>
              </a:rPr>
              <a:t>.</a:t>
            </a:r>
            <a:r>
              <a:rPr lang="tr-TR" sz="3500" dirty="0">
                <a:solidFill>
                  <a:srgbClr val="202122"/>
                </a:solidFill>
                <a:latin typeface="Arial" panose="020B0604020202020204" pitchFamily="34" charset="0"/>
              </a:rPr>
              <a:t> Zaman kavramı, tarih boyunca </a:t>
            </a:r>
            <a:r>
              <a:rPr lang="tr-TR" sz="3500" dirty="0">
                <a:solidFill>
                  <a:srgbClr val="3366CC"/>
                </a:solidFill>
                <a:latin typeface="Arial" panose="020B0604020202020204" pitchFamily="34" charset="0"/>
                <a:hlinkClick r:id="rId4" tooltip="Felsefe"/>
              </a:rPr>
              <a:t>felsefenin</a:t>
            </a:r>
            <a:r>
              <a:rPr lang="tr-TR" sz="3500" dirty="0">
                <a:solidFill>
                  <a:srgbClr val="202122"/>
                </a:solidFill>
                <a:latin typeface="Arial" panose="020B0604020202020204" pitchFamily="34" charset="0"/>
              </a:rPr>
              <a:t> ilgi alanlarından biri olmasının yanı </a:t>
            </a:r>
            <a:r>
              <a:rPr lang="tr-TR" sz="3500" dirty="0" smtClean="0">
                <a:solidFill>
                  <a:srgbClr val="202122"/>
                </a:solidFill>
                <a:latin typeface="Arial" panose="020B0604020202020204" pitchFamily="34" charset="0"/>
              </a:rPr>
              <a:t>sıra</a:t>
            </a:r>
            <a:r>
              <a:rPr lang="tr-TR" sz="3500" dirty="0">
                <a:solidFill>
                  <a:srgbClr val="202122"/>
                </a:solidFill>
                <a:latin typeface="Arial" panose="020B0604020202020204" pitchFamily="34" charset="0"/>
              </a:rPr>
              <a:t> </a:t>
            </a:r>
            <a:r>
              <a:rPr lang="tr-TR" sz="3500" dirty="0">
                <a:solidFill>
                  <a:srgbClr val="3366CC"/>
                </a:solidFill>
                <a:latin typeface="Arial" panose="020B0604020202020204" pitchFamily="34" charset="0"/>
                <a:hlinkClick r:id="rId5" tooltip="Matematik"/>
              </a:rPr>
              <a:t>matematik</a:t>
            </a:r>
            <a:r>
              <a:rPr lang="tr-TR" sz="3500" dirty="0">
                <a:solidFill>
                  <a:srgbClr val="202122"/>
                </a:solidFill>
                <a:latin typeface="Arial" panose="020B0604020202020204" pitchFamily="34" charset="0"/>
              </a:rPr>
              <a:t> ve </a:t>
            </a:r>
            <a:r>
              <a:rPr lang="tr-TR" sz="3500" dirty="0">
                <a:solidFill>
                  <a:srgbClr val="3366CC"/>
                </a:solidFill>
                <a:latin typeface="Arial" panose="020B0604020202020204" pitchFamily="34" charset="0"/>
                <a:hlinkClick r:id="rId6" tooltip="Fizik"/>
              </a:rPr>
              <a:t>fizikteki</a:t>
            </a:r>
            <a:r>
              <a:rPr lang="tr-TR" sz="3500" dirty="0">
                <a:solidFill>
                  <a:srgbClr val="202122"/>
                </a:solidFill>
                <a:latin typeface="Arial" panose="020B0604020202020204" pitchFamily="34" charset="0"/>
              </a:rPr>
              <a:t> önemli çalışma alanlarından biridir</a:t>
            </a:r>
            <a:r>
              <a:rPr lang="tr-TR" sz="3500" dirty="0" smtClean="0">
                <a:solidFill>
                  <a:srgbClr val="202122"/>
                </a:solidFill>
                <a:latin typeface="Arial" panose="020B0604020202020204" pitchFamily="34" charset="0"/>
              </a:rPr>
              <a:t>.</a:t>
            </a:r>
          </a:p>
          <a:p>
            <a:pPr marL="0" indent="0" algn="ctr">
              <a:buNone/>
            </a:pPr>
            <a:r>
              <a:rPr lang="tr-TR" sz="3500" dirty="0" smtClean="0">
                <a:solidFill>
                  <a:srgbClr val="FF0000"/>
                </a:solidFill>
                <a:latin typeface="Arial" panose="020B0604020202020204" pitchFamily="34" charset="0"/>
              </a:rPr>
              <a:t>Zaman tipleri ve kullanılma şekilleri</a:t>
            </a:r>
          </a:p>
          <a:p>
            <a:pPr marL="0" indent="0" algn="ctr">
              <a:buNone/>
            </a:pPr>
            <a:endParaRPr lang="tr-TR" sz="2600" dirty="0">
              <a:solidFill>
                <a:srgbClr val="FF0000"/>
              </a:solidFill>
              <a:latin typeface="Arial" panose="020B0604020202020204" pitchFamily="34" charset="0"/>
            </a:endParaRPr>
          </a:p>
          <a:p>
            <a:pPr marL="0" indent="0" algn="ctr">
              <a:buNone/>
            </a:pPr>
            <a:endParaRPr lang="tr-TR" sz="2600" dirty="0" smtClean="0">
              <a:solidFill>
                <a:srgbClr val="FF0000"/>
              </a:solidFill>
              <a:latin typeface="Arial" panose="020B0604020202020204" pitchFamily="34" charset="0"/>
            </a:endParaRPr>
          </a:p>
          <a:p>
            <a:pPr marL="0" indent="0" algn="ctr">
              <a:buNone/>
            </a:pPr>
            <a:endParaRPr lang="tr-TR" sz="2600" dirty="0" smtClean="0">
              <a:solidFill>
                <a:srgbClr val="FF0000"/>
              </a:solidFill>
              <a:latin typeface="Arial" panose="020B0604020202020204" pitchFamily="34" charset="0"/>
            </a:endParaRPr>
          </a:p>
          <a:p>
            <a:pPr marL="0" indent="0">
              <a:buNone/>
            </a:pPr>
            <a:endParaRPr lang="tr-TR" sz="2600" dirty="0" smtClean="0">
              <a:solidFill>
                <a:srgbClr val="FF0000"/>
              </a:solidFill>
              <a:latin typeface="Arial" panose="020B0604020202020204" pitchFamily="34" charset="0"/>
            </a:endParaRPr>
          </a:p>
          <a:p>
            <a:pPr marL="0" indent="0">
              <a:buNone/>
            </a:pPr>
            <a:endParaRPr lang="tr-TR" sz="2600" dirty="0">
              <a:solidFill>
                <a:srgbClr val="FF0000"/>
              </a:solidFill>
              <a:latin typeface="Arial" panose="020B0604020202020204" pitchFamily="34" charset="0"/>
            </a:endParaRPr>
          </a:p>
          <a:p>
            <a:pPr marL="0" indent="0">
              <a:buNone/>
            </a:pPr>
            <a:endParaRPr lang="tr-TR" sz="2600" dirty="0" smtClean="0">
              <a:solidFill>
                <a:srgbClr val="FF0000"/>
              </a:solidFill>
              <a:latin typeface="Arial" panose="020B0604020202020204" pitchFamily="34" charset="0"/>
            </a:endParaRPr>
          </a:p>
          <a:p>
            <a:pPr marL="0" indent="0">
              <a:buNone/>
            </a:pPr>
            <a:endParaRPr lang="tr-TR" sz="2600" dirty="0">
              <a:solidFill>
                <a:srgbClr val="FF0000"/>
              </a:solidFill>
              <a:latin typeface="Arial" panose="020B0604020202020204" pitchFamily="34" charset="0"/>
            </a:endParaRPr>
          </a:p>
          <a:p>
            <a:pPr marL="0" indent="0">
              <a:buNone/>
            </a:pPr>
            <a:r>
              <a:rPr lang="tr-TR" sz="3500" dirty="0" smtClean="0">
                <a:solidFill>
                  <a:srgbClr val="FF0000"/>
                </a:solidFill>
                <a:latin typeface="Arial" panose="020B0604020202020204" pitchFamily="34" charset="0"/>
              </a:rPr>
              <a:t>İnsanlar yaşamları boyunca zamanlarını genellikle </a:t>
            </a:r>
          </a:p>
          <a:p>
            <a:pPr marL="0" indent="0">
              <a:buNone/>
            </a:pPr>
            <a:r>
              <a:rPr lang="tr-TR" sz="3500" dirty="0" smtClean="0">
                <a:latin typeface="Arial" panose="020B0604020202020204" pitchFamily="34" charset="0"/>
              </a:rPr>
              <a:t>*%32 Uyuyarak</a:t>
            </a:r>
          </a:p>
          <a:p>
            <a:pPr marL="0" indent="0">
              <a:buNone/>
            </a:pPr>
            <a:r>
              <a:rPr lang="tr-TR" sz="3500" dirty="0" smtClean="0">
                <a:latin typeface="Arial" panose="020B0604020202020204" pitchFamily="34" charset="0"/>
              </a:rPr>
              <a:t>*%20 Çalışarak</a:t>
            </a:r>
          </a:p>
          <a:p>
            <a:pPr marL="0" indent="0">
              <a:buNone/>
            </a:pPr>
            <a:r>
              <a:rPr lang="tr-TR" sz="3500" dirty="0" smtClean="0">
                <a:latin typeface="Arial" panose="020B0604020202020204" pitchFamily="34" charset="0"/>
              </a:rPr>
              <a:t>*%10 Yemek yiyerek</a:t>
            </a:r>
          </a:p>
          <a:p>
            <a:pPr marL="0" indent="0">
              <a:buNone/>
            </a:pPr>
            <a:r>
              <a:rPr lang="tr-TR" sz="3500" dirty="0" smtClean="0">
                <a:latin typeface="Arial" panose="020B0604020202020204" pitchFamily="34" charset="0"/>
              </a:rPr>
              <a:t>*%9 Seyahat ederek</a:t>
            </a:r>
          </a:p>
          <a:p>
            <a:pPr marL="0" indent="0">
              <a:buNone/>
            </a:pPr>
            <a:r>
              <a:rPr lang="tr-TR" sz="3500" dirty="0" smtClean="0">
                <a:latin typeface="Arial" panose="020B0604020202020204" pitchFamily="34" charset="0"/>
              </a:rPr>
              <a:t>*%8 Kişisel bakım</a:t>
            </a:r>
          </a:p>
          <a:p>
            <a:pPr marL="0" indent="0">
              <a:buNone/>
            </a:pPr>
            <a:r>
              <a:rPr lang="tr-TR" sz="3500" dirty="0" smtClean="0">
                <a:latin typeface="Arial" panose="020B0604020202020204" pitchFamily="34" charset="0"/>
              </a:rPr>
              <a:t>*%8 Öğrenerek </a:t>
            </a:r>
          </a:p>
          <a:p>
            <a:pPr marL="0" indent="0">
              <a:buNone/>
            </a:pPr>
            <a:r>
              <a:rPr lang="tr-TR" sz="3500" dirty="0" smtClean="0">
                <a:latin typeface="Arial" panose="020B0604020202020204" pitchFamily="34" charset="0"/>
              </a:rPr>
              <a:t>*%7 Bekleyerek</a:t>
            </a:r>
          </a:p>
          <a:p>
            <a:pPr marL="0" indent="0">
              <a:buNone/>
            </a:pPr>
            <a:r>
              <a:rPr lang="tr-TR" sz="3500" dirty="0" smtClean="0">
                <a:latin typeface="Arial" panose="020B0604020202020204" pitchFamily="34" charset="0"/>
              </a:rPr>
              <a:t>*%6 Diğer faaliyetler olarak geçirirler.</a:t>
            </a:r>
          </a:p>
          <a:p>
            <a:pPr marL="0" indent="0" algn="ctr">
              <a:buNone/>
            </a:pPr>
            <a:endParaRPr lang="tr-TR" sz="1800" dirty="0"/>
          </a:p>
        </p:txBody>
      </p:sp>
      <p:graphicFrame>
        <p:nvGraphicFramePr>
          <p:cNvPr id="4" name="Tablo 3"/>
          <p:cNvGraphicFramePr>
            <a:graphicFrameLocks noGrp="1"/>
          </p:cNvGraphicFramePr>
          <p:nvPr>
            <p:extLst>
              <p:ext uri="{D42A27DB-BD31-4B8C-83A1-F6EECF244321}">
                <p14:modId xmlns:p14="http://schemas.microsoft.com/office/powerpoint/2010/main" val="2058770964"/>
              </p:ext>
            </p:extLst>
          </p:nvPr>
        </p:nvGraphicFramePr>
        <p:xfrm>
          <a:off x="1103587" y="2096305"/>
          <a:ext cx="9077434" cy="1288026"/>
        </p:xfrm>
        <a:graphic>
          <a:graphicData uri="http://schemas.openxmlformats.org/drawingml/2006/table">
            <a:tbl>
              <a:tblPr firstRow="1" bandRow="1">
                <a:tableStyleId>{5940675A-B579-460E-94D1-54222C63F5DA}</a:tableStyleId>
              </a:tblPr>
              <a:tblGrid>
                <a:gridCol w="4445875">
                  <a:extLst>
                    <a:ext uri="{9D8B030D-6E8A-4147-A177-3AD203B41FA5}">
                      <a16:colId xmlns:a16="http://schemas.microsoft.com/office/drawing/2014/main" val="242879611"/>
                    </a:ext>
                  </a:extLst>
                </a:gridCol>
                <a:gridCol w="4631559">
                  <a:extLst>
                    <a:ext uri="{9D8B030D-6E8A-4147-A177-3AD203B41FA5}">
                      <a16:colId xmlns:a16="http://schemas.microsoft.com/office/drawing/2014/main" val="2433560481"/>
                    </a:ext>
                  </a:extLst>
                </a:gridCol>
              </a:tblGrid>
              <a:tr h="0">
                <a:tc>
                  <a:txBody>
                    <a:bodyPr/>
                    <a:lstStyle/>
                    <a:p>
                      <a:r>
                        <a:rPr lang="tr-TR" sz="1400" dirty="0" smtClean="0"/>
                        <a:t>Zaman tipleri</a:t>
                      </a:r>
                      <a:endParaRPr lang="tr-TR" sz="1400" dirty="0"/>
                    </a:p>
                  </a:txBody>
                  <a:tcPr/>
                </a:tc>
                <a:tc>
                  <a:txBody>
                    <a:bodyPr/>
                    <a:lstStyle/>
                    <a:p>
                      <a:r>
                        <a:rPr lang="tr-TR" sz="1400" dirty="0" smtClean="0"/>
                        <a:t>Kullanılma biçimleri</a:t>
                      </a:r>
                      <a:endParaRPr lang="tr-TR" sz="1400" dirty="0"/>
                    </a:p>
                  </a:txBody>
                  <a:tcPr/>
                </a:tc>
                <a:extLst>
                  <a:ext uri="{0D108BD9-81ED-4DB2-BD59-A6C34878D82A}">
                    <a16:rowId xmlns:a16="http://schemas.microsoft.com/office/drawing/2014/main" val="2418637453"/>
                  </a:ext>
                </a:extLst>
              </a:tr>
              <a:tr h="983226">
                <a:tc>
                  <a:txBody>
                    <a:bodyPr/>
                    <a:lstStyle/>
                    <a:p>
                      <a:r>
                        <a:rPr lang="tr-TR" sz="1400" dirty="0" smtClean="0"/>
                        <a:t>1-Var olma ile ilgili zaman (Biyolojik zaman)</a:t>
                      </a:r>
                    </a:p>
                    <a:p>
                      <a:r>
                        <a:rPr lang="tr-TR" sz="1400" dirty="0" smtClean="0"/>
                        <a:t>2-Çalışma, iş görme zamanı</a:t>
                      </a:r>
                    </a:p>
                    <a:p>
                      <a:r>
                        <a:rPr lang="tr-TR" sz="1400" dirty="0" smtClean="0"/>
                        <a:t>3-Serbest-boş zaman</a:t>
                      </a:r>
                      <a:endParaRPr lang="tr-TR" sz="1400" dirty="0"/>
                    </a:p>
                  </a:txBody>
                  <a:tcPr/>
                </a:tc>
                <a:tc>
                  <a:txBody>
                    <a:bodyPr/>
                    <a:lstStyle/>
                    <a:p>
                      <a:r>
                        <a:rPr lang="tr-TR" sz="1400" dirty="0" smtClean="0"/>
                        <a:t>Yemek, uyumak ,kişisel temizlik vb.</a:t>
                      </a:r>
                    </a:p>
                    <a:p>
                      <a:r>
                        <a:rPr lang="tr-TR" sz="1400" dirty="0" smtClean="0"/>
                        <a:t>Çalışılarak kullanılır</a:t>
                      </a:r>
                    </a:p>
                    <a:p>
                      <a:r>
                        <a:rPr lang="tr-TR" sz="1400" dirty="0" smtClean="0"/>
                        <a:t>Dinlenme, oyun, eğlence, turizm vb.</a:t>
                      </a:r>
                      <a:endParaRPr lang="tr-TR" sz="1400" dirty="0"/>
                    </a:p>
                  </a:txBody>
                  <a:tcPr/>
                </a:tc>
                <a:extLst>
                  <a:ext uri="{0D108BD9-81ED-4DB2-BD59-A6C34878D82A}">
                    <a16:rowId xmlns:a16="http://schemas.microsoft.com/office/drawing/2014/main" val="3176949744"/>
                  </a:ext>
                </a:extLst>
              </a:tr>
            </a:tbl>
          </a:graphicData>
        </a:graphic>
      </p:graphicFrame>
    </p:spTree>
    <p:extLst>
      <p:ext uri="{BB962C8B-B14F-4D97-AF65-F5344CB8AC3E}">
        <p14:creationId xmlns:p14="http://schemas.microsoft.com/office/powerpoint/2010/main" val="1715568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1827"/>
          </a:xfrm>
        </p:spPr>
        <p:txBody>
          <a:bodyPr/>
          <a:lstStyle/>
          <a:p>
            <a:r>
              <a:rPr lang="tr-TR" sz="2800" b="1" dirty="0">
                <a:solidFill>
                  <a:srgbClr val="C00000"/>
                </a:solidFill>
              </a:rPr>
              <a:t>REKREASYON FAALİYETLERİNİN SINIFLANDIRILMASI</a:t>
            </a:r>
            <a:endParaRPr lang="tr-TR" dirty="0"/>
          </a:p>
        </p:txBody>
      </p:sp>
      <p:sp>
        <p:nvSpPr>
          <p:cNvPr id="3" name="İçerik Yer Tutucusu 2"/>
          <p:cNvSpPr>
            <a:spLocks noGrp="1"/>
          </p:cNvSpPr>
          <p:nvPr>
            <p:ph idx="1"/>
          </p:nvPr>
        </p:nvSpPr>
        <p:spPr>
          <a:xfrm>
            <a:off x="838200" y="893379"/>
            <a:ext cx="10515600" cy="5283584"/>
          </a:xfrm>
        </p:spPr>
        <p:txBody>
          <a:bodyPr>
            <a:normAutofit fontScale="70000" lnSpcReduction="20000"/>
          </a:bodyPr>
          <a:lstStyle/>
          <a:p>
            <a:pPr marL="0" indent="0">
              <a:buNone/>
            </a:pPr>
            <a:r>
              <a:rPr lang="tr-TR" dirty="0"/>
              <a:t>2-Açık Alan (</a:t>
            </a:r>
            <a:r>
              <a:rPr lang="tr-TR" dirty="0" err="1"/>
              <a:t>Outdoor</a:t>
            </a:r>
            <a:r>
              <a:rPr lang="tr-TR" dirty="0"/>
              <a:t>) </a:t>
            </a:r>
            <a:r>
              <a:rPr lang="tr-TR" dirty="0" smtClean="0"/>
              <a:t>Rekreasyonu</a:t>
            </a:r>
          </a:p>
          <a:p>
            <a:pPr marL="0" indent="0">
              <a:buNone/>
            </a:pPr>
            <a:r>
              <a:rPr lang="tr-TR" dirty="0" smtClean="0"/>
              <a:t>	En </a:t>
            </a:r>
            <a:r>
              <a:rPr lang="tr-TR" dirty="0"/>
              <a:t>genel şekli ile açık alan rekreasyonu, açık alanda gerçekleşen rekreasyon aktiviteleri olarak tanımlanır. Açık alan rekreasyonu bir doğa unsuru ve katılımcıların etkileşimi sonucu ortaya çıkmaktadır. Açık alan aktiviteleri, deneyimin özgül değeri, kendini gerçekleştirme, eğlence amacı ile su rotaları ve doğal alanlara seyahatleri içeren aktiviteler olarak açıklanmaktadır</a:t>
            </a:r>
            <a:r>
              <a:rPr lang="tr-TR" dirty="0" smtClean="0"/>
              <a:t>.</a:t>
            </a:r>
          </a:p>
          <a:p>
            <a:pPr marL="0" indent="0">
              <a:buNone/>
            </a:pPr>
            <a:r>
              <a:rPr lang="tr-TR" dirty="0" smtClean="0"/>
              <a:t>	Açık </a:t>
            </a:r>
            <a:r>
              <a:rPr lang="tr-TR" dirty="0"/>
              <a:t>alan rekreasyon aktiviteleri ve deneyimlerinin kapsamı, bu aktiviteler ve deneyimlerin gerçekleştiği çevre kadar çeşitlidir. Açık alan rekreasyon deneyiminin tekne gezisi, bir parkta yürüyüş, karla kaplı bir dağa tırmanış, vahşi doğayı gözlemek gibi aktiviteleri kapsamaktadır. Açık alan rekreasyon deneyimi fiziksel olduğu kadar zihinsel ve estetik içerikli aktiviteleri de kapsamaktadır. At binme, doğa yürüyüşü, balık tutma, avlanma fiziksel aktivitelere örnek olarak gösterilmektedir. Estetik içerikli açık alan rekreasyon aktiviteleri ise doğa gözlemciliği, bir park ya da doğa alanında fotoğraf çekme, resim yapma gibi aktiviteleri içermektedir</a:t>
            </a:r>
            <a:r>
              <a:rPr lang="tr-TR" dirty="0" smtClean="0"/>
              <a:t>.</a:t>
            </a:r>
          </a:p>
          <a:p>
            <a:pPr marL="0" indent="0">
              <a:buNone/>
            </a:pPr>
            <a:r>
              <a:rPr lang="tr-TR" dirty="0" smtClean="0"/>
              <a:t>	Açık </a:t>
            </a:r>
            <a:r>
              <a:rPr lang="tr-TR" dirty="0"/>
              <a:t>alan rekreasyon aktiviteleri ve deneyimlerinin kapsamı, bu aktiviteler ve deneyimlerin gerçekleştiği çevre kadar çeşitlidir. Açık alan rekreasyon deneyiminin tekne gezisi, bir parkta yürüyüş, karla kaplı bir dağa tırmanış, vahşi doğayı gözlemek gibi aktiviteleri kapsamaktadır. Açık alan rekreasyon deneyimi fiziksel olduğu kadar zihinsel ve estetik içerikli aktiviteleri de kapsamaktadır. At binme, doğa yürüyüşü, balık tutma, avlanma fiziksel aktivitelere örnek olarak gösterilmektedir. Estetik içerikli açık alan rekreasyon aktiviteleri ise doğa gözlemciliği, bir park ya da doğa alanında fotoğraf çekme, resim yapma gibi aktiviteleri </a:t>
            </a:r>
            <a:r>
              <a:rPr lang="tr-TR" dirty="0" smtClean="0"/>
              <a:t>içermektedir.</a:t>
            </a:r>
            <a:endParaRPr lang="tr-TR" dirty="0"/>
          </a:p>
        </p:txBody>
      </p:sp>
    </p:spTree>
    <p:extLst>
      <p:ext uri="{BB962C8B-B14F-4D97-AF65-F5344CB8AC3E}">
        <p14:creationId xmlns:p14="http://schemas.microsoft.com/office/powerpoint/2010/main" val="2186203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12641"/>
          </a:xfrm>
        </p:spPr>
        <p:txBody>
          <a:bodyPr>
            <a:normAutofit fontScale="90000"/>
          </a:bodyPr>
          <a:lstStyle/>
          <a:p>
            <a:r>
              <a:rPr lang="tr-TR" sz="2800" b="1" dirty="0">
                <a:solidFill>
                  <a:srgbClr val="C00000"/>
                </a:solidFill>
              </a:rPr>
              <a:t>REKREASYON FAALİYETLERİNİN SINIFLANDIRILMASI</a:t>
            </a:r>
            <a:endParaRPr lang="tr-TR" dirty="0"/>
          </a:p>
        </p:txBody>
      </p:sp>
      <p:sp>
        <p:nvSpPr>
          <p:cNvPr id="3" name="İçerik Yer Tutucusu 2"/>
          <p:cNvSpPr>
            <a:spLocks noGrp="1"/>
          </p:cNvSpPr>
          <p:nvPr>
            <p:ph idx="1"/>
          </p:nvPr>
        </p:nvSpPr>
        <p:spPr>
          <a:xfrm>
            <a:off x="838200" y="777766"/>
            <a:ext cx="10515600" cy="5399197"/>
          </a:xfrm>
        </p:spPr>
        <p:txBody>
          <a:bodyPr>
            <a:normAutofit fontScale="77500" lnSpcReduction="20000"/>
          </a:bodyPr>
          <a:lstStyle/>
          <a:p>
            <a:pPr marL="0" indent="0">
              <a:buNone/>
            </a:pPr>
            <a:r>
              <a:rPr lang="tr-TR" dirty="0" smtClean="0"/>
              <a:t>B-Katılımcıların milliyetlerine göre rekreasyon çeşitleri</a:t>
            </a:r>
          </a:p>
          <a:p>
            <a:pPr marL="0" indent="0">
              <a:buNone/>
            </a:pPr>
            <a:r>
              <a:rPr lang="tr-TR" dirty="0" smtClean="0"/>
              <a:t>1-Ulusal rekreasyon</a:t>
            </a:r>
          </a:p>
          <a:p>
            <a:pPr marL="0" indent="0">
              <a:buNone/>
            </a:pPr>
            <a:r>
              <a:rPr lang="tr-TR" dirty="0" smtClean="0"/>
              <a:t>2-Uluslararası rekreasyon</a:t>
            </a:r>
          </a:p>
          <a:p>
            <a:pPr marL="0" indent="0">
              <a:buNone/>
            </a:pPr>
            <a:r>
              <a:rPr lang="tr-TR" dirty="0" smtClean="0"/>
              <a:t>C-Bireyin etkinliklere katılma şekline göre rekreasyon çeşitleri</a:t>
            </a:r>
          </a:p>
          <a:p>
            <a:pPr marL="0" indent="0">
              <a:buNone/>
            </a:pPr>
            <a:r>
              <a:rPr lang="tr-TR" dirty="0" smtClean="0"/>
              <a:t>1-Etken (aktif) rekreasyon</a:t>
            </a:r>
          </a:p>
          <a:p>
            <a:pPr marL="0" indent="0">
              <a:buNone/>
            </a:pPr>
            <a:r>
              <a:rPr lang="tr-TR" dirty="0" smtClean="0"/>
              <a:t>	İnsanların aktif rol aldıkları boş zaman değerlendirme etkinlikleridir. (Bireysel ve grup halinde, yüzme, golf, defilede rol alma vb.)</a:t>
            </a:r>
          </a:p>
          <a:p>
            <a:pPr marL="0" indent="0">
              <a:buNone/>
            </a:pPr>
            <a:r>
              <a:rPr lang="tr-TR" dirty="0" smtClean="0"/>
              <a:t>2-Edilgen (pasif) rekreasyon</a:t>
            </a:r>
          </a:p>
          <a:p>
            <a:pPr marL="0" indent="0">
              <a:buNone/>
            </a:pPr>
            <a:r>
              <a:rPr lang="tr-TR" dirty="0"/>
              <a:t>	</a:t>
            </a:r>
            <a:r>
              <a:rPr lang="tr-TR" dirty="0" smtClean="0"/>
              <a:t>insanların rol almadıkları seyirci olarak katıldıkları boş zaman değerlendirme etkinlikleridir. (Spor karşılaşması izleme, müzik dinleme, sanatsal gösterileri izleme vb.)</a:t>
            </a:r>
          </a:p>
          <a:p>
            <a:pPr marL="0" indent="0">
              <a:buNone/>
            </a:pPr>
            <a:r>
              <a:rPr lang="tr-TR" dirty="0" smtClean="0"/>
              <a:t>D-Katılımcıların yaşlarına göre rekreasyon çeşitleri</a:t>
            </a:r>
          </a:p>
          <a:p>
            <a:pPr marL="0" indent="0">
              <a:buNone/>
            </a:pPr>
            <a:r>
              <a:rPr lang="tr-TR" dirty="0" smtClean="0"/>
              <a:t>*3-6 ve 7-15 yaş çocuk rekreasyonu</a:t>
            </a:r>
          </a:p>
          <a:p>
            <a:pPr marL="0" indent="0">
              <a:buNone/>
            </a:pPr>
            <a:r>
              <a:rPr lang="tr-TR" dirty="0" smtClean="0"/>
              <a:t>*16-24 yaş yetişkin rekreasyonu</a:t>
            </a:r>
          </a:p>
          <a:p>
            <a:pPr marL="0" indent="0">
              <a:buNone/>
            </a:pPr>
            <a:r>
              <a:rPr lang="tr-TR" dirty="0" smtClean="0"/>
              <a:t>26-55 yaş üretken yaş rekreasyonu</a:t>
            </a:r>
          </a:p>
          <a:p>
            <a:pPr marL="0" indent="0">
              <a:buNone/>
            </a:pPr>
            <a:r>
              <a:rPr lang="tr-TR" dirty="0" smtClean="0"/>
              <a:t>56 yaş üzeri üçüncü kuşak rekreasyonu (yaşlılar, emekliler)</a:t>
            </a:r>
          </a:p>
          <a:p>
            <a:pPr marL="0" indent="0">
              <a:buNone/>
            </a:pPr>
            <a:endParaRPr lang="tr-TR" dirty="0"/>
          </a:p>
        </p:txBody>
      </p:sp>
    </p:spTree>
    <p:extLst>
      <p:ext uri="{BB962C8B-B14F-4D97-AF65-F5344CB8AC3E}">
        <p14:creationId xmlns:p14="http://schemas.microsoft.com/office/powerpoint/2010/main" val="2938788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5192"/>
          </a:xfrm>
        </p:spPr>
        <p:txBody>
          <a:bodyPr/>
          <a:lstStyle/>
          <a:p>
            <a:r>
              <a:rPr lang="tr-TR" sz="2500" b="1" dirty="0">
                <a:solidFill>
                  <a:srgbClr val="C00000"/>
                </a:solidFill>
              </a:rPr>
              <a:t>REKREASYON FAALİYETLERİNİN SINIFLANDIRILMASI</a:t>
            </a:r>
            <a:endParaRPr lang="tr-TR" dirty="0"/>
          </a:p>
        </p:txBody>
      </p:sp>
      <p:sp>
        <p:nvSpPr>
          <p:cNvPr id="3" name="İçerik Yer Tutucusu 2"/>
          <p:cNvSpPr>
            <a:spLocks noGrp="1"/>
          </p:cNvSpPr>
          <p:nvPr>
            <p:ph idx="1"/>
          </p:nvPr>
        </p:nvSpPr>
        <p:spPr>
          <a:xfrm>
            <a:off x="838200" y="725214"/>
            <a:ext cx="10515600" cy="5451749"/>
          </a:xfrm>
        </p:spPr>
        <p:txBody>
          <a:bodyPr>
            <a:normAutofit fontScale="62500" lnSpcReduction="20000"/>
          </a:bodyPr>
          <a:lstStyle/>
          <a:p>
            <a:pPr marL="0" indent="0">
              <a:buNone/>
            </a:pPr>
            <a:r>
              <a:rPr lang="tr-TR" dirty="0" smtClean="0"/>
              <a:t>E-Katılımcıların sayısına göre rekreasyon çeşitleri</a:t>
            </a:r>
          </a:p>
          <a:p>
            <a:pPr marL="0" indent="0">
              <a:buNone/>
            </a:pPr>
            <a:r>
              <a:rPr lang="tr-TR" dirty="0" smtClean="0"/>
              <a:t>1-Ferdi (bireysel) rekreasyon</a:t>
            </a:r>
          </a:p>
          <a:p>
            <a:pPr marL="0" indent="0">
              <a:buNone/>
            </a:pPr>
            <a:r>
              <a:rPr lang="tr-TR" dirty="0"/>
              <a:t>	</a:t>
            </a:r>
            <a:r>
              <a:rPr lang="tr-TR" dirty="0" smtClean="0"/>
              <a:t>İnsanların yalnız olarak boş zamanlarını değerlendirmeleridir. (Evde tek başına müzik dinlemek gibi)</a:t>
            </a:r>
          </a:p>
          <a:p>
            <a:pPr marL="0" indent="0">
              <a:buNone/>
            </a:pPr>
            <a:r>
              <a:rPr lang="tr-TR" dirty="0" smtClean="0"/>
              <a:t>2-Grup rekreasyonu</a:t>
            </a:r>
          </a:p>
          <a:p>
            <a:pPr marL="0" indent="0">
              <a:buNone/>
            </a:pPr>
            <a:r>
              <a:rPr lang="tr-TR" dirty="0"/>
              <a:t>	</a:t>
            </a:r>
            <a:r>
              <a:rPr lang="tr-TR" dirty="0" smtClean="0"/>
              <a:t>İnsanların grup halinde boş zamanlarını değerlendirmeleridir. (Grupça sinemaya gitmek, kutlama yemeğine katılmak gibi)</a:t>
            </a:r>
          </a:p>
          <a:p>
            <a:pPr marL="0" indent="0">
              <a:buNone/>
            </a:pPr>
            <a:r>
              <a:rPr lang="tr-TR" dirty="0" smtClean="0"/>
              <a:t>F-Fonksiyonel açıdan rekreasyon çeşitleri</a:t>
            </a:r>
          </a:p>
          <a:p>
            <a:pPr marL="0" indent="0">
              <a:buNone/>
            </a:pPr>
            <a:r>
              <a:rPr lang="tr-TR" dirty="0" smtClean="0"/>
              <a:t>1-Ticari rekreasyon </a:t>
            </a:r>
          </a:p>
          <a:p>
            <a:pPr marL="0" indent="0">
              <a:buNone/>
            </a:pPr>
            <a:r>
              <a:rPr lang="tr-TR" dirty="0"/>
              <a:t>	</a:t>
            </a:r>
            <a:r>
              <a:rPr lang="tr-TR" dirty="0" smtClean="0"/>
              <a:t>İnsanların ücret karşılığında katıldıkları boş zaman değerlendirme etkinlikleridir. (at yarışları, talih oyunları, buz pateni, su altı dalış, rafting, yabancı dil kursları </a:t>
            </a:r>
            <a:r>
              <a:rPr lang="tr-TR" dirty="0" err="1" smtClean="0"/>
              <a:t>vb</a:t>
            </a:r>
            <a:r>
              <a:rPr lang="tr-TR" dirty="0" smtClean="0"/>
              <a:t>)</a:t>
            </a:r>
          </a:p>
          <a:p>
            <a:pPr marL="0" indent="0">
              <a:buNone/>
            </a:pPr>
            <a:r>
              <a:rPr lang="tr-TR" dirty="0" smtClean="0"/>
              <a:t>2-Estetik rekreasyon</a:t>
            </a:r>
          </a:p>
          <a:p>
            <a:pPr marL="0" indent="0">
              <a:buNone/>
            </a:pPr>
            <a:r>
              <a:rPr lang="tr-TR" dirty="0"/>
              <a:t>	</a:t>
            </a:r>
            <a:r>
              <a:rPr lang="tr-TR" dirty="0" smtClean="0"/>
              <a:t>Yüksek eğitim ve kültür düzeyindeki insanların katıldıkları etkinliklerdir. (Sanat etkinliklerini izlemek, ünlü müzik yapıtlarını dinlemek vb.)</a:t>
            </a:r>
          </a:p>
          <a:p>
            <a:pPr marL="0" indent="0">
              <a:buNone/>
            </a:pPr>
            <a:r>
              <a:rPr lang="tr-TR" dirty="0" smtClean="0"/>
              <a:t>3-Sosyal rekreasyon </a:t>
            </a:r>
          </a:p>
          <a:p>
            <a:pPr marL="0" indent="0">
              <a:buNone/>
            </a:pPr>
            <a:r>
              <a:rPr lang="tr-TR" dirty="0"/>
              <a:t>	</a:t>
            </a:r>
            <a:r>
              <a:rPr lang="tr-TR" dirty="0" smtClean="0"/>
              <a:t>Sosyal ilişkiler kurma ve kuvvetlendirmeye yönelik etkinliklerdir. (Kutlama partileri, yemekli toplantılar, arkadaş ve akraba ziyaretleri vb.)</a:t>
            </a:r>
          </a:p>
          <a:p>
            <a:pPr marL="0" indent="0">
              <a:buNone/>
            </a:pPr>
            <a:r>
              <a:rPr lang="tr-TR" dirty="0" smtClean="0"/>
              <a:t>4-Sağlık rekreasyonu</a:t>
            </a:r>
          </a:p>
          <a:p>
            <a:pPr marL="0" indent="0">
              <a:buNone/>
            </a:pPr>
            <a:r>
              <a:rPr lang="tr-TR" dirty="0"/>
              <a:t>	</a:t>
            </a:r>
            <a:r>
              <a:rPr lang="tr-TR" dirty="0" smtClean="0"/>
              <a:t>Sağlığı koruyucu, tedavi edici boş zaman değerlendirme etkinlikleridir. (Sportif etkinlikler, </a:t>
            </a:r>
            <a:r>
              <a:rPr lang="tr-TR" dirty="0" err="1" smtClean="0"/>
              <a:t>termalizm</a:t>
            </a:r>
            <a:r>
              <a:rPr lang="tr-TR" dirty="0" smtClean="0"/>
              <a:t>, </a:t>
            </a:r>
            <a:r>
              <a:rPr lang="tr-TR" dirty="0" err="1" smtClean="0"/>
              <a:t>klimatizm</a:t>
            </a:r>
            <a:r>
              <a:rPr lang="tr-TR" dirty="0" smtClean="0"/>
              <a:t>, </a:t>
            </a:r>
            <a:r>
              <a:rPr lang="tr-TR" dirty="0" err="1" smtClean="0"/>
              <a:t>üvalizm</a:t>
            </a:r>
            <a:r>
              <a:rPr lang="tr-TR" dirty="0" smtClean="0"/>
              <a:t>, yaylacılık, Türk hamamı, sauna vb.)</a:t>
            </a:r>
          </a:p>
          <a:p>
            <a:pPr marL="0" indent="0">
              <a:buNone/>
            </a:pPr>
            <a:endParaRPr lang="tr-TR" dirty="0"/>
          </a:p>
        </p:txBody>
      </p:sp>
    </p:spTree>
    <p:extLst>
      <p:ext uri="{BB962C8B-B14F-4D97-AF65-F5344CB8AC3E}">
        <p14:creationId xmlns:p14="http://schemas.microsoft.com/office/powerpoint/2010/main" val="2926456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65192"/>
          </a:xfrm>
        </p:spPr>
        <p:txBody>
          <a:bodyPr/>
          <a:lstStyle/>
          <a:p>
            <a:r>
              <a:rPr lang="tr-TR" sz="2500" b="1" dirty="0">
                <a:solidFill>
                  <a:srgbClr val="C00000"/>
                </a:solidFill>
              </a:rPr>
              <a:t>REKREASYON FAALİYETLERİNİN SINIFLANDIRILMASI</a:t>
            </a:r>
            <a:endParaRPr lang="tr-TR" dirty="0"/>
          </a:p>
        </p:txBody>
      </p:sp>
      <p:sp>
        <p:nvSpPr>
          <p:cNvPr id="3" name="İçerik Yer Tutucusu 2"/>
          <p:cNvSpPr>
            <a:spLocks noGrp="1"/>
          </p:cNvSpPr>
          <p:nvPr>
            <p:ph idx="1"/>
          </p:nvPr>
        </p:nvSpPr>
        <p:spPr>
          <a:xfrm>
            <a:off x="838200" y="830318"/>
            <a:ext cx="10515600" cy="5346645"/>
          </a:xfrm>
        </p:spPr>
        <p:txBody>
          <a:bodyPr>
            <a:normAutofit fontScale="92500" lnSpcReduction="10000"/>
          </a:bodyPr>
          <a:lstStyle/>
          <a:p>
            <a:pPr marL="0" indent="0">
              <a:buNone/>
            </a:pPr>
            <a:r>
              <a:rPr lang="tr-TR" dirty="0" smtClean="0"/>
              <a:t>5-Fiziksel rekreasyon</a:t>
            </a:r>
          </a:p>
          <a:p>
            <a:pPr marL="0" indent="0">
              <a:buNone/>
            </a:pPr>
            <a:r>
              <a:rPr lang="tr-TR" dirty="0"/>
              <a:t>	</a:t>
            </a:r>
            <a:r>
              <a:rPr lang="tr-TR" dirty="0" smtClean="0"/>
              <a:t>Kapalı ve açık alanlarda yapılan tüm spor çeşitleri ve sportif oyunlara katılmaktır.</a:t>
            </a:r>
          </a:p>
          <a:p>
            <a:pPr marL="0" indent="0">
              <a:buNone/>
            </a:pPr>
            <a:r>
              <a:rPr lang="tr-TR" dirty="0" smtClean="0"/>
              <a:t>-Havuz, akarsu ve deniz etkinlikleri (yüzme, dalış, rafting, su balesi </a:t>
            </a:r>
            <a:r>
              <a:rPr lang="tr-TR" dirty="0" err="1" smtClean="0"/>
              <a:t>vb</a:t>
            </a:r>
            <a:r>
              <a:rPr lang="tr-TR" dirty="0" smtClean="0"/>
              <a:t>)</a:t>
            </a:r>
          </a:p>
          <a:p>
            <a:pPr marL="0" indent="0">
              <a:buNone/>
            </a:pPr>
            <a:r>
              <a:rPr lang="tr-TR" dirty="0" smtClean="0"/>
              <a:t>-Dağ sporları (Tırmanma, trekking, avcılık, kayak vb.)</a:t>
            </a:r>
          </a:p>
          <a:p>
            <a:pPr marL="0" indent="0">
              <a:buNone/>
            </a:pPr>
            <a:r>
              <a:rPr lang="tr-TR" dirty="0" smtClean="0"/>
              <a:t>-Sportif rekreasyon merkezlerindeki etkinlikler (Futbol, basketbol , yamaç paraşütü vb.)</a:t>
            </a:r>
          </a:p>
          <a:p>
            <a:pPr marL="0" indent="0">
              <a:buNone/>
            </a:pPr>
            <a:r>
              <a:rPr lang="tr-TR" dirty="0" smtClean="0"/>
              <a:t>-Fiziksel beceri oyunları ve becerileri (Çocuk oyunları ve yarışmaları, gençlere , yaşlılara yönelik oyunlar vb.)</a:t>
            </a:r>
          </a:p>
          <a:p>
            <a:pPr marL="0" indent="0">
              <a:buNone/>
            </a:pPr>
            <a:r>
              <a:rPr lang="tr-TR" dirty="0" smtClean="0"/>
              <a:t>6-Sanatsal rekreasyon</a:t>
            </a:r>
          </a:p>
          <a:p>
            <a:pPr marL="0" indent="0">
              <a:buNone/>
            </a:pPr>
            <a:r>
              <a:rPr lang="tr-TR" dirty="0"/>
              <a:t>	</a:t>
            </a:r>
            <a:r>
              <a:rPr lang="tr-TR" dirty="0" smtClean="0"/>
              <a:t>İnsanların sanatsal becerilerini geliştirici ve arttırıcı etkinliklerdir. (Sepetçilik, seramik işleri, sinema ,tiyatro bale </a:t>
            </a:r>
            <a:r>
              <a:rPr lang="tr-TR" dirty="0" err="1" smtClean="0"/>
              <a:t>vb</a:t>
            </a:r>
            <a:r>
              <a:rPr lang="tr-TR" dirty="0" smtClean="0"/>
              <a:t> izleme veya rol alma şeklinde olabilir.)</a:t>
            </a:r>
          </a:p>
          <a:p>
            <a:pPr marL="0" indent="0">
              <a:buNone/>
            </a:pPr>
            <a:endParaRPr lang="tr-TR" dirty="0"/>
          </a:p>
        </p:txBody>
      </p:sp>
    </p:spTree>
    <p:extLst>
      <p:ext uri="{BB962C8B-B14F-4D97-AF65-F5344CB8AC3E}">
        <p14:creationId xmlns:p14="http://schemas.microsoft.com/office/powerpoint/2010/main" val="2591786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496723"/>
          </a:xfrm>
        </p:spPr>
        <p:txBody>
          <a:bodyPr/>
          <a:lstStyle/>
          <a:p>
            <a:r>
              <a:rPr lang="tr-TR" sz="2500" b="1" dirty="0">
                <a:solidFill>
                  <a:srgbClr val="C00000"/>
                </a:solidFill>
              </a:rPr>
              <a:t>REKREASYON FAALİYETLERİNİN SINIFLANDIRILMASI</a:t>
            </a:r>
            <a:endParaRPr lang="tr-TR" dirty="0"/>
          </a:p>
        </p:txBody>
      </p:sp>
      <p:sp>
        <p:nvSpPr>
          <p:cNvPr id="3" name="İçerik Yer Tutucusu 2"/>
          <p:cNvSpPr>
            <a:spLocks noGrp="1"/>
          </p:cNvSpPr>
          <p:nvPr>
            <p:ph idx="1"/>
          </p:nvPr>
        </p:nvSpPr>
        <p:spPr>
          <a:xfrm>
            <a:off x="838200" y="861848"/>
            <a:ext cx="10515600" cy="5315115"/>
          </a:xfrm>
        </p:spPr>
        <p:txBody>
          <a:bodyPr/>
          <a:lstStyle/>
          <a:p>
            <a:pPr marL="0" indent="0">
              <a:buNone/>
            </a:pPr>
            <a:r>
              <a:rPr lang="tr-TR" dirty="0" smtClean="0"/>
              <a:t>7-Kültürel rekreasyon</a:t>
            </a:r>
          </a:p>
          <a:p>
            <a:pPr marL="0" indent="0">
              <a:buNone/>
            </a:pPr>
            <a:r>
              <a:rPr lang="tr-TR" dirty="0"/>
              <a:t>	</a:t>
            </a:r>
            <a:r>
              <a:rPr lang="tr-TR" dirty="0" smtClean="0"/>
              <a:t>Katılımcıların bilgi ve becerilerini artırmaya yönelik her türlü boş zaman değerlendirme etkinlikleridir. (Kurslar, günübirlik geziler, sergi, festival , panayır, kütüphane etkinlikleri, arkadaş ve akraba ziyaretleri, oyunlar (su, taklit, mücadele, sportif oyunlar), korku tüneli vb.)</a:t>
            </a:r>
          </a:p>
          <a:p>
            <a:pPr marL="0" indent="0">
              <a:buNone/>
            </a:pPr>
            <a:r>
              <a:rPr lang="tr-TR" dirty="0" smtClean="0"/>
              <a:t>8-Turistik rekreasyon</a:t>
            </a:r>
          </a:p>
          <a:p>
            <a:pPr marL="0" indent="0">
              <a:buNone/>
            </a:pPr>
            <a:r>
              <a:rPr lang="tr-TR" dirty="0"/>
              <a:t>	</a:t>
            </a:r>
            <a:r>
              <a:rPr lang="tr-TR" dirty="0" smtClean="0"/>
              <a:t>Turistik boş zaman diliminde gerçekleştirilen boş zaman değerlendirmesidir. (Eğlence geceleri, geziler vb.)</a:t>
            </a:r>
          </a:p>
          <a:p>
            <a:pPr marL="0" indent="0">
              <a:buNone/>
            </a:pPr>
            <a:endParaRPr lang="tr-TR" dirty="0"/>
          </a:p>
        </p:txBody>
      </p:sp>
    </p:spTree>
    <p:extLst>
      <p:ext uri="{BB962C8B-B14F-4D97-AF65-F5344CB8AC3E}">
        <p14:creationId xmlns:p14="http://schemas.microsoft.com/office/powerpoint/2010/main" val="2116593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27951"/>
          </a:xfrm>
        </p:spPr>
        <p:txBody>
          <a:bodyPr>
            <a:normAutofit fontScale="90000"/>
          </a:bodyPr>
          <a:lstStyle/>
          <a:p>
            <a:r>
              <a:rPr lang="tr-TR" sz="2800" b="1" dirty="0">
                <a:solidFill>
                  <a:srgbClr val="C00000"/>
                </a:solidFill>
              </a:rPr>
              <a:t>REKREASYON FAALİYETLERİNİN </a:t>
            </a:r>
            <a:r>
              <a:rPr lang="tr-TR" sz="2800" b="1" dirty="0" smtClean="0">
                <a:solidFill>
                  <a:srgbClr val="C00000"/>
                </a:solidFill>
              </a:rPr>
              <a:t>SINIFLANDIRILMASI </a:t>
            </a:r>
            <a:br>
              <a:rPr lang="tr-TR" sz="2800" b="1" dirty="0" smtClean="0">
                <a:solidFill>
                  <a:srgbClr val="C00000"/>
                </a:solidFill>
              </a:rPr>
            </a:br>
            <a:r>
              <a:rPr lang="tr-TR" sz="2800" b="1" dirty="0" smtClean="0">
                <a:solidFill>
                  <a:srgbClr val="C00000"/>
                </a:solidFill>
              </a:rPr>
              <a:t>(Başka bir kaynağa göre)</a:t>
            </a:r>
            <a:endParaRPr lang="tr-TR" dirty="0"/>
          </a:p>
        </p:txBody>
      </p:sp>
      <p:sp>
        <p:nvSpPr>
          <p:cNvPr id="3" name="İçerik Yer Tutucusu 2"/>
          <p:cNvSpPr>
            <a:spLocks noGrp="1"/>
          </p:cNvSpPr>
          <p:nvPr>
            <p:ph idx="1"/>
          </p:nvPr>
        </p:nvSpPr>
        <p:spPr>
          <a:xfrm>
            <a:off x="838200" y="1093076"/>
            <a:ext cx="10515600" cy="5083887"/>
          </a:xfrm>
        </p:spPr>
        <p:txBody>
          <a:bodyPr>
            <a:normAutofit fontScale="92500" lnSpcReduction="20000"/>
          </a:bodyPr>
          <a:lstStyle/>
          <a:p>
            <a:pPr marL="0" indent="0">
              <a:buNone/>
            </a:pPr>
            <a:r>
              <a:rPr lang="tr-TR" dirty="0"/>
              <a:t>A-Mekana Göre Rekreasyon </a:t>
            </a:r>
            <a:r>
              <a:rPr lang="tr-TR" dirty="0" smtClean="0"/>
              <a:t>Aktiviteleri</a:t>
            </a:r>
          </a:p>
          <a:p>
            <a:pPr marL="0" indent="0">
              <a:buNone/>
            </a:pPr>
            <a:r>
              <a:rPr lang="tr-TR" dirty="0"/>
              <a:t>1-Kapalı Alan (</a:t>
            </a:r>
            <a:r>
              <a:rPr lang="tr-TR" dirty="0" err="1"/>
              <a:t>Indoor</a:t>
            </a:r>
            <a:r>
              <a:rPr lang="tr-TR" dirty="0"/>
              <a:t>) </a:t>
            </a:r>
            <a:r>
              <a:rPr lang="tr-TR" dirty="0" smtClean="0"/>
              <a:t>Rekreasyonu</a:t>
            </a:r>
          </a:p>
          <a:p>
            <a:pPr marL="0" indent="0">
              <a:buNone/>
            </a:pPr>
            <a:r>
              <a:rPr lang="tr-TR" dirty="0"/>
              <a:t>2-Açık Alan (</a:t>
            </a:r>
            <a:r>
              <a:rPr lang="tr-TR" dirty="0" err="1"/>
              <a:t>Outdoor</a:t>
            </a:r>
            <a:r>
              <a:rPr lang="tr-TR" dirty="0"/>
              <a:t>) </a:t>
            </a:r>
            <a:r>
              <a:rPr lang="tr-TR" dirty="0" smtClean="0"/>
              <a:t>Rekreasyonu</a:t>
            </a:r>
          </a:p>
          <a:p>
            <a:pPr marL="0" indent="0">
              <a:buNone/>
            </a:pPr>
            <a:r>
              <a:rPr lang="tr-TR" dirty="0"/>
              <a:t>B-İçeriğine Göre Rekreasyon </a:t>
            </a:r>
            <a:r>
              <a:rPr lang="tr-TR" dirty="0" smtClean="0"/>
              <a:t>Aktiviteleri</a:t>
            </a:r>
          </a:p>
          <a:p>
            <a:pPr marL="0" indent="0">
              <a:buNone/>
            </a:pPr>
            <a:r>
              <a:rPr lang="tr-TR" dirty="0" smtClean="0"/>
              <a:t>1-Macera</a:t>
            </a:r>
            <a:r>
              <a:rPr lang="tr-TR" dirty="0"/>
              <a:t>, </a:t>
            </a:r>
            <a:endParaRPr lang="tr-TR" dirty="0" smtClean="0"/>
          </a:p>
          <a:p>
            <a:pPr marL="0" indent="0">
              <a:buNone/>
            </a:pPr>
            <a:r>
              <a:rPr lang="tr-TR" dirty="0" smtClean="0"/>
              <a:t>2-Sanatsal ve kültürel, </a:t>
            </a:r>
          </a:p>
          <a:p>
            <a:pPr marL="0" indent="0">
              <a:buNone/>
            </a:pPr>
            <a:r>
              <a:rPr lang="tr-TR" dirty="0" smtClean="0"/>
              <a:t>3-Terapatik</a:t>
            </a:r>
            <a:r>
              <a:rPr lang="tr-TR" dirty="0"/>
              <a:t>, </a:t>
            </a:r>
            <a:endParaRPr lang="tr-TR" dirty="0" smtClean="0"/>
          </a:p>
          <a:p>
            <a:pPr marL="0" indent="0">
              <a:buNone/>
            </a:pPr>
            <a:r>
              <a:rPr lang="tr-TR" dirty="0" smtClean="0"/>
              <a:t>4-Kampus </a:t>
            </a:r>
          </a:p>
          <a:p>
            <a:pPr marL="0" indent="0">
              <a:buNone/>
            </a:pPr>
            <a:r>
              <a:rPr lang="tr-TR" dirty="0" smtClean="0"/>
              <a:t>5-Eğitsel </a:t>
            </a:r>
            <a:r>
              <a:rPr lang="tr-TR" dirty="0"/>
              <a:t>rekreasyon </a:t>
            </a:r>
            <a:endParaRPr lang="tr-TR" dirty="0" smtClean="0"/>
          </a:p>
          <a:p>
            <a:pPr marL="0" indent="0">
              <a:buNone/>
            </a:pPr>
            <a:r>
              <a:rPr lang="tr-TR" dirty="0" smtClean="0"/>
              <a:t>C-Katılımcı sayısına göre</a:t>
            </a:r>
          </a:p>
          <a:p>
            <a:pPr marL="0" indent="0">
              <a:buNone/>
            </a:pPr>
            <a:r>
              <a:rPr lang="tr-TR" dirty="0"/>
              <a:t>1-Bireysel Rekreasyon </a:t>
            </a:r>
            <a:r>
              <a:rPr lang="tr-TR" dirty="0" smtClean="0"/>
              <a:t>Aktiviteleri</a:t>
            </a:r>
          </a:p>
          <a:p>
            <a:pPr marL="0" indent="0">
              <a:buNone/>
            </a:pPr>
            <a:r>
              <a:rPr lang="tr-TR" dirty="0"/>
              <a:t>2-Grup Aktiviteleri</a:t>
            </a:r>
          </a:p>
        </p:txBody>
      </p:sp>
    </p:spTree>
    <p:extLst>
      <p:ext uri="{BB962C8B-B14F-4D97-AF65-F5344CB8AC3E}">
        <p14:creationId xmlns:p14="http://schemas.microsoft.com/office/powerpoint/2010/main" val="153746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38765"/>
          </a:xfrm>
        </p:spPr>
        <p:txBody>
          <a:bodyPr/>
          <a:lstStyle/>
          <a:p>
            <a:r>
              <a:rPr lang="tr-TR" sz="2800" dirty="0">
                <a:solidFill>
                  <a:prstClr val="black"/>
                </a:solidFill>
              </a:rPr>
              <a:t>1-BOŞ ZAMANLA İLGİLİ TEMEL KAVRAMLAR</a:t>
            </a:r>
            <a:endParaRPr lang="tr-TR" dirty="0"/>
          </a:p>
        </p:txBody>
      </p:sp>
      <p:sp>
        <p:nvSpPr>
          <p:cNvPr id="3" name="İçerik Yer Tutucusu 2"/>
          <p:cNvSpPr>
            <a:spLocks noGrp="1"/>
          </p:cNvSpPr>
          <p:nvPr>
            <p:ph idx="1"/>
          </p:nvPr>
        </p:nvSpPr>
        <p:spPr>
          <a:xfrm>
            <a:off x="838200" y="1166648"/>
            <a:ext cx="10515600" cy="5010315"/>
          </a:xfrm>
        </p:spPr>
        <p:txBody>
          <a:bodyPr>
            <a:normAutofit fontScale="92500" lnSpcReduction="20000"/>
          </a:bodyPr>
          <a:lstStyle/>
          <a:p>
            <a:pPr marL="0" indent="0">
              <a:buNone/>
            </a:pPr>
            <a:r>
              <a:rPr lang="tr-TR" u="sng" dirty="0" smtClean="0">
                <a:solidFill>
                  <a:srgbClr val="C00000"/>
                </a:solidFill>
              </a:rPr>
              <a:t>Bireyin yaşamındaki zaman kavramı</a:t>
            </a:r>
          </a:p>
          <a:p>
            <a:pPr marL="0" indent="0">
              <a:buNone/>
            </a:pPr>
            <a:r>
              <a:rPr lang="tr-TR" dirty="0" smtClean="0"/>
              <a:t>1-Varolma zamanı</a:t>
            </a:r>
          </a:p>
          <a:p>
            <a:pPr marL="0" indent="0">
              <a:buNone/>
            </a:pPr>
            <a:r>
              <a:rPr lang="tr-TR" dirty="0" smtClean="0"/>
              <a:t>2-Çalışma zamanı</a:t>
            </a:r>
          </a:p>
          <a:p>
            <a:pPr marL="0" indent="0">
              <a:buNone/>
            </a:pPr>
            <a:r>
              <a:rPr lang="tr-TR" dirty="0" smtClean="0"/>
              <a:t>Çalışma zamanı ikiye ayrılır;</a:t>
            </a:r>
          </a:p>
          <a:p>
            <a:pPr marL="0" indent="0">
              <a:buNone/>
            </a:pPr>
            <a:r>
              <a:rPr lang="tr-TR" dirty="0" smtClean="0"/>
              <a:t>*Çalışma fiilen iş için ayrılan süreli zamanı</a:t>
            </a:r>
          </a:p>
          <a:p>
            <a:pPr marL="0" indent="0">
              <a:buNone/>
            </a:pPr>
            <a:r>
              <a:rPr lang="tr-TR" dirty="0" smtClean="0"/>
              <a:t>*İşle ilgili işin gerektirdiği zamandır.</a:t>
            </a:r>
          </a:p>
          <a:p>
            <a:pPr marL="0" indent="0">
              <a:buNone/>
            </a:pPr>
            <a:r>
              <a:rPr lang="tr-TR" dirty="0" smtClean="0"/>
              <a:t>3-Serbest-boş zaman</a:t>
            </a:r>
          </a:p>
          <a:p>
            <a:pPr marL="0" indent="0">
              <a:buNone/>
            </a:pPr>
            <a:endParaRPr lang="tr-TR" smtClean="0"/>
          </a:p>
          <a:p>
            <a:pPr marL="0" indent="0">
              <a:buNone/>
            </a:pPr>
            <a:r>
              <a:rPr lang="tr-TR" smtClean="0"/>
              <a:t>Çalışma </a:t>
            </a:r>
            <a:r>
              <a:rPr lang="tr-TR" dirty="0" smtClean="0"/>
              <a:t>dışı zaman;</a:t>
            </a:r>
          </a:p>
          <a:p>
            <a:pPr marL="0" indent="0">
              <a:buNone/>
            </a:pPr>
            <a:r>
              <a:rPr lang="tr-TR" dirty="0" smtClean="0"/>
              <a:t>1-Fizyolojik ihtiyaçlar</a:t>
            </a:r>
          </a:p>
          <a:p>
            <a:pPr marL="0" indent="0">
              <a:buNone/>
            </a:pPr>
            <a:r>
              <a:rPr lang="tr-TR" dirty="0" smtClean="0"/>
              <a:t>2-Çalışma dışı zorunluluklar</a:t>
            </a:r>
          </a:p>
          <a:p>
            <a:pPr marL="0" indent="0">
              <a:buNone/>
            </a:pPr>
            <a:r>
              <a:rPr lang="tr-TR" dirty="0" smtClean="0"/>
              <a:t>3-Boş zaman</a:t>
            </a:r>
            <a:endParaRPr lang="tr-TR" dirty="0"/>
          </a:p>
        </p:txBody>
      </p:sp>
    </p:spTree>
    <p:extLst>
      <p:ext uri="{BB962C8B-B14F-4D97-AF65-F5344CB8AC3E}">
        <p14:creationId xmlns:p14="http://schemas.microsoft.com/office/powerpoint/2010/main" val="2997491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72299"/>
          </a:xfrm>
        </p:spPr>
        <p:txBody>
          <a:bodyPr/>
          <a:lstStyle/>
          <a:p>
            <a:r>
              <a:rPr lang="tr-TR" sz="2800" dirty="0">
                <a:solidFill>
                  <a:prstClr val="black"/>
                </a:solidFill>
              </a:rPr>
              <a:t>1-BOŞ ZAMANLA İLGİLİ TEMEL KAVRAMLAR</a:t>
            </a:r>
            <a:endParaRPr lang="tr-TR" dirty="0"/>
          </a:p>
        </p:txBody>
      </p:sp>
      <p:sp>
        <p:nvSpPr>
          <p:cNvPr id="3" name="İçerik Yer Tutucusu 2"/>
          <p:cNvSpPr>
            <a:spLocks noGrp="1"/>
          </p:cNvSpPr>
          <p:nvPr>
            <p:ph idx="1"/>
          </p:nvPr>
        </p:nvSpPr>
        <p:spPr>
          <a:xfrm>
            <a:off x="838200" y="1137424"/>
            <a:ext cx="10515600" cy="5039539"/>
          </a:xfrm>
        </p:spPr>
        <p:txBody>
          <a:bodyPr>
            <a:normAutofit fontScale="62500" lnSpcReduction="20000"/>
          </a:bodyPr>
          <a:lstStyle/>
          <a:p>
            <a:pPr marL="0" indent="0">
              <a:buNone/>
            </a:pPr>
            <a:r>
              <a:rPr lang="tr-TR" u="sng" dirty="0" smtClean="0">
                <a:solidFill>
                  <a:srgbClr val="C00000"/>
                </a:solidFill>
              </a:rPr>
              <a:t>Boş zamanın tanımı</a:t>
            </a:r>
          </a:p>
          <a:p>
            <a:pPr marL="0" lvl="0" indent="0">
              <a:buNone/>
            </a:pPr>
            <a:r>
              <a:rPr lang="tr-TR" dirty="0" smtClean="0"/>
              <a:t>	Boş zamanın İngilizce karşılığı olan </a:t>
            </a:r>
            <a:r>
              <a:rPr lang="tr-TR" dirty="0" smtClean="0">
                <a:solidFill>
                  <a:srgbClr val="C00000"/>
                </a:solidFill>
              </a:rPr>
              <a:t>«</a:t>
            </a:r>
            <a:r>
              <a:rPr lang="tr-TR" dirty="0" err="1" smtClean="0">
                <a:solidFill>
                  <a:srgbClr val="C00000"/>
                </a:solidFill>
              </a:rPr>
              <a:t>Leisure</a:t>
            </a:r>
            <a:r>
              <a:rPr lang="tr-TR" dirty="0" smtClean="0">
                <a:solidFill>
                  <a:srgbClr val="C00000"/>
                </a:solidFill>
              </a:rPr>
              <a:t>» </a:t>
            </a:r>
            <a:r>
              <a:rPr lang="tr-TR" dirty="0" smtClean="0"/>
              <a:t>kelimesi</a:t>
            </a:r>
            <a:r>
              <a:rPr lang="tr-TR" dirty="0" smtClean="0">
                <a:solidFill>
                  <a:srgbClr val="C00000"/>
                </a:solidFill>
              </a:rPr>
              <a:t> «fırsat tanınma, serbest olmak» </a:t>
            </a:r>
            <a:r>
              <a:rPr lang="tr-TR" dirty="0" smtClean="0"/>
              <a:t>anlamına gelmektedir.</a:t>
            </a:r>
            <a:r>
              <a:rPr lang="tr-TR" dirty="0">
                <a:solidFill>
                  <a:prstClr val="black"/>
                </a:solidFill>
              </a:rPr>
              <a:t> Fransızca </a:t>
            </a:r>
            <a:r>
              <a:rPr lang="tr-TR" dirty="0">
                <a:solidFill>
                  <a:srgbClr val="C00000"/>
                </a:solidFill>
              </a:rPr>
              <a:t>«</a:t>
            </a:r>
            <a:r>
              <a:rPr lang="tr-TR" dirty="0" err="1">
                <a:solidFill>
                  <a:srgbClr val="C00000"/>
                </a:solidFill>
              </a:rPr>
              <a:t>loisir</a:t>
            </a:r>
            <a:r>
              <a:rPr lang="tr-TR" dirty="0" smtClean="0">
                <a:solidFill>
                  <a:srgbClr val="C00000"/>
                </a:solidFill>
              </a:rPr>
              <a:t>» </a:t>
            </a:r>
            <a:r>
              <a:rPr lang="tr-TR" dirty="0" smtClean="0">
                <a:solidFill>
                  <a:prstClr val="black"/>
                </a:solidFill>
              </a:rPr>
              <a:t>sözcüğü de aynı anlama gelmektedir.</a:t>
            </a:r>
            <a:endParaRPr lang="tr-TR" dirty="0">
              <a:solidFill>
                <a:prstClr val="black"/>
              </a:solidFill>
            </a:endParaRPr>
          </a:p>
          <a:p>
            <a:pPr marL="0" indent="0">
              <a:buNone/>
            </a:pPr>
            <a:r>
              <a:rPr lang="tr-TR" dirty="0" smtClean="0">
                <a:solidFill>
                  <a:srgbClr val="C00000"/>
                </a:solidFill>
              </a:rPr>
              <a:t>License(İng.):</a:t>
            </a:r>
            <a:r>
              <a:rPr lang="tr-TR" dirty="0" smtClean="0"/>
              <a:t> Ruhsat vermek, izin vermek, lisans.</a:t>
            </a:r>
          </a:p>
          <a:p>
            <a:pPr marL="0" indent="0">
              <a:buNone/>
            </a:pPr>
            <a:r>
              <a:rPr lang="tr-TR" dirty="0" err="1" smtClean="0">
                <a:solidFill>
                  <a:srgbClr val="C00000"/>
                </a:solidFill>
              </a:rPr>
              <a:t>Licere</a:t>
            </a:r>
            <a:r>
              <a:rPr lang="tr-TR" dirty="0" smtClean="0">
                <a:solidFill>
                  <a:srgbClr val="C00000"/>
                </a:solidFill>
              </a:rPr>
              <a:t>(Latince):</a:t>
            </a:r>
            <a:r>
              <a:rPr lang="tr-TR" dirty="0" smtClean="0"/>
              <a:t>İzin vermek</a:t>
            </a:r>
          </a:p>
          <a:p>
            <a:pPr marL="0" indent="0">
              <a:buNone/>
            </a:pPr>
            <a:r>
              <a:rPr lang="tr-TR" dirty="0" err="1" smtClean="0">
                <a:solidFill>
                  <a:srgbClr val="C00000"/>
                </a:solidFill>
              </a:rPr>
              <a:t>Liberty</a:t>
            </a:r>
            <a:r>
              <a:rPr lang="tr-TR" dirty="0" smtClean="0">
                <a:solidFill>
                  <a:srgbClr val="C00000"/>
                </a:solidFill>
              </a:rPr>
              <a:t> (İng.):</a:t>
            </a:r>
            <a:r>
              <a:rPr lang="tr-TR" dirty="0" smtClean="0"/>
              <a:t>Özgürlük</a:t>
            </a:r>
          </a:p>
          <a:p>
            <a:pPr marL="0" indent="0">
              <a:buNone/>
            </a:pPr>
            <a:r>
              <a:rPr lang="tr-TR" dirty="0" smtClean="0"/>
              <a:t>	Mecburiyetin olmaması ve serbest seçimi ifade edilen yukarıdaki sözcükler birbirleriyle ilişkilidir.</a:t>
            </a:r>
          </a:p>
          <a:p>
            <a:pPr marL="0" indent="0">
              <a:buNone/>
            </a:pPr>
            <a:r>
              <a:rPr lang="tr-TR" u="sng" dirty="0" smtClean="0">
                <a:solidFill>
                  <a:srgbClr val="C00000"/>
                </a:solidFill>
              </a:rPr>
              <a:t>Boş zaman kelimesi üzerine yaklaşımlar;</a:t>
            </a:r>
          </a:p>
          <a:p>
            <a:pPr marL="0" indent="0">
              <a:buNone/>
            </a:pPr>
            <a:r>
              <a:rPr lang="tr-TR" dirty="0" smtClean="0"/>
              <a:t>1-Klasik görüş</a:t>
            </a:r>
          </a:p>
          <a:p>
            <a:pPr marL="0" indent="0">
              <a:buNone/>
            </a:pPr>
            <a:r>
              <a:rPr lang="tr-TR" dirty="0" smtClean="0"/>
              <a:t>	Bu görüş boş zamanı iş veya amaçlı yapılan bir eylem yerine onun tam karşıtı olan politik tartışmalar ve genel öğrenmeyi kapsayan uğraşlar olarak kabul etmiştir.</a:t>
            </a:r>
          </a:p>
          <a:p>
            <a:pPr marL="0" indent="0">
              <a:buNone/>
            </a:pPr>
            <a:r>
              <a:rPr lang="tr-TR" dirty="0" smtClean="0"/>
              <a:t>2-Boş zamanı sosyal bir sınıfın fonksiyonu olarak kabul eden görüş</a:t>
            </a:r>
          </a:p>
          <a:p>
            <a:pPr marL="0" indent="0">
              <a:buNone/>
            </a:pPr>
            <a:r>
              <a:rPr lang="tr-TR" dirty="0" smtClean="0"/>
              <a:t>	Boş zamanın sosyal sınıfla ilişkisi 19.yüzyıl sonlarında sosyolog </a:t>
            </a:r>
            <a:r>
              <a:rPr lang="tr-TR" dirty="0" err="1" smtClean="0"/>
              <a:t>Thorstein</a:t>
            </a:r>
            <a:r>
              <a:rPr lang="tr-TR" dirty="0" smtClean="0"/>
              <a:t> </a:t>
            </a:r>
            <a:r>
              <a:rPr lang="tr-TR" dirty="0" err="1" smtClean="0"/>
              <a:t>Weblen’in</a:t>
            </a:r>
            <a:r>
              <a:rPr lang="tr-TR" dirty="0" smtClean="0"/>
              <a:t> çalışmaları sonucu ortaya çıkmıştır.  </a:t>
            </a:r>
            <a:r>
              <a:rPr lang="tr-TR" dirty="0" err="1" smtClean="0"/>
              <a:t>Weblen</a:t>
            </a:r>
            <a:r>
              <a:rPr lang="tr-TR" dirty="0" smtClean="0"/>
              <a:t>, boş zamanı imtiyazlı sınıfın , burjuvaların yaşantısı olarak kabul etmiş, bunun sonucunda başkalarının çalışmaları sayesinde iyi yaşayan insanların kendileri gibi çalışmayan tembel zenginlere saldırdığını ortaya çıkarmıştır. (Sanayi devrimi sırasında kalkınma ve refaha erişmek için insanlar haftada 70 saat çalışmak zorunda kalmışlardır. Ayrıca kötü koşullarda çocuk yaşlarda insanlarda günde 12 saat çalışmak zorunda kalmışlardır.)</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537978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23386"/>
            <a:ext cx="10515600" cy="6278136"/>
          </a:xfrm>
        </p:spPr>
        <p:txBody>
          <a:bodyPr>
            <a:normAutofit fontScale="85000" lnSpcReduction="20000"/>
          </a:bodyPr>
          <a:lstStyle/>
          <a:p>
            <a:pPr marL="0" lvl="0" indent="0">
              <a:buNone/>
            </a:pPr>
            <a:r>
              <a:rPr lang="tr-TR" sz="1800" u="sng" dirty="0">
                <a:solidFill>
                  <a:srgbClr val="C00000"/>
                </a:solidFill>
              </a:rPr>
              <a:t>Boş zaman kelimesi üzerine yaklaşımlar;</a:t>
            </a:r>
          </a:p>
          <a:p>
            <a:pPr marL="0" indent="0">
              <a:buNone/>
            </a:pPr>
            <a:r>
              <a:rPr lang="tr-TR" dirty="0" smtClean="0"/>
              <a:t>3-Boş zaman kavramının , serbest zamanda meşgul olunan etkinlik olarak kabul edilmesi yaklaşımı</a:t>
            </a:r>
          </a:p>
          <a:p>
            <a:pPr marL="0" indent="0">
              <a:buNone/>
            </a:pPr>
            <a:r>
              <a:rPr lang="tr-TR" dirty="0"/>
              <a:t>	</a:t>
            </a:r>
            <a:r>
              <a:rPr lang="tr-TR" dirty="0" smtClean="0"/>
              <a:t>Boş zaman, bireyin çalışma saatleri dışında ve zorunlu gereksinimleri için harcadığı zaman dışında kalan ve bireyin istediği gibi kullandığı süredir. Bu süre insanın üretim dışında harcayabileceği süredir.</a:t>
            </a:r>
          </a:p>
          <a:p>
            <a:pPr marL="0" indent="0">
              <a:buNone/>
            </a:pPr>
            <a:r>
              <a:rPr lang="tr-TR" dirty="0" smtClean="0">
                <a:solidFill>
                  <a:srgbClr val="C00000"/>
                </a:solidFill>
              </a:rPr>
              <a:t>Boş </a:t>
            </a:r>
            <a:r>
              <a:rPr lang="tr-TR" dirty="0" err="1" smtClean="0">
                <a:solidFill>
                  <a:srgbClr val="C00000"/>
                </a:solidFill>
              </a:rPr>
              <a:t>zaman:</a:t>
            </a:r>
            <a:r>
              <a:rPr lang="tr-TR" dirty="0" err="1" smtClean="0"/>
              <a:t>İnsanlığın</a:t>
            </a:r>
            <a:r>
              <a:rPr lang="tr-TR" dirty="0" smtClean="0"/>
              <a:t> zorunluluklara bağlı olmadan amaç ve koşul belirtmeden kişinin eğilim ve arzusu yönünden kendi yaşam tarzına uygun şekilde, başkaları ile birlikte veya tek başına uğraşısı ve dinlenmesi için hak ettiği süredir.</a:t>
            </a:r>
          </a:p>
          <a:p>
            <a:pPr marL="0" indent="0">
              <a:buNone/>
            </a:pPr>
            <a:r>
              <a:rPr lang="tr-TR" dirty="0" err="1" smtClean="0">
                <a:solidFill>
                  <a:srgbClr val="C00000"/>
                </a:solidFill>
              </a:rPr>
              <a:t>Aylak:</a:t>
            </a:r>
            <a:r>
              <a:rPr lang="tr-TR" dirty="0" err="1" smtClean="0"/>
              <a:t>Yapacak</a:t>
            </a:r>
            <a:r>
              <a:rPr lang="tr-TR" dirty="0" smtClean="0"/>
              <a:t> </a:t>
            </a:r>
            <a:r>
              <a:rPr lang="tr-TR" dirty="0"/>
              <a:t>bir işi olmayan, boş duran (</a:t>
            </a:r>
            <a:r>
              <a:rPr lang="tr-TR" dirty="0">
                <a:hlinkClick r:id="rId2"/>
              </a:rPr>
              <a:t>https://sozluk.gov.tr</a:t>
            </a:r>
            <a:r>
              <a:rPr lang="tr-TR" dirty="0" smtClean="0">
                <a:hlinkClick r:id="rId2"/>
              </a:rPr>
              <a:t>/</a:t>
            </a:r>
            <a:r>
              <a:rPr lang="tr-TR" dirty="0" smtClean="0"/>
              <a:t>)</a:t>
            </a:r>
          </a:p>
          <a:p>
            <a:pPr marL="0" indent="0">
              <a:buNone/>
            </a:pPr>
            <a:r>
              <a:rPr lang="tr-TR" dirty="0" smtClean="0"/>
              <a:t>4-Boş zamanın serbest zaman olarak kabul görmesi görüşü</a:t>
            </a:r>
          </a:p>
          <a:p>
            <a:pPr marL="0" indent="0">
              <a:buNone/>
            </a:pPr>
            <a:r>
              <a:rPr lang="tr-TR" dirty="0"/>
              <a:t>	</a:t>
            </a:r>
            <a:r>
              <a:rPr lang="tr-TR" dirty="0" smtClean="0"/>
              <a:t>«Bir kimsenin var olma, çalışma veya çalışmayla ilgili gereksinimleri karşıladıktan sonra geriye kalan kullanılabilecek zaman miktarıdır.(Uluslar arası Turizm Uzmanları Birliği-AITEST)»</a:t>
            </a:r>
          </a:p>
          <a:p>
            <a:pPr marL="0" indent="0">
              <a:buNone/>
            </a:pPr>
            <a:r>
              <a:rPr lang="tr-TR" dirty="0" smtClean="0">
                <a:solidFill>
                  <a:srgbClr val="C00000"/>
                </a:solidFill>
              </a:rPr>
              <a:t>Dar anlamda</a:t>
            </a:r>
            <a:r>
              <a:rPr lang="tr-TR" dirty="0" smtClean="0"/>
              <a:t>; işle ilgili ve hayatı idame ettirme sorumluluklarından veya diğer </a:t>
            </a:r>
            <a:r>
              <a:rPr lang="tr-TR" dirty="0" err="1" smtClean="0"/>
              <a:t>emirli</a:t>
            </a:r>
            <a:r>
              <a:rPr lang="tr-TR" dirty="0" smtClean="0"/>
              <a:t> görevlerden serbest kullanılan zamandır.</a:t>
            </a:r>
          </a:p>
          <a:p>
            <a:pPr marL="0" indent="0">
              <a:buNone/>
            </a:pPr>
            <a:r>
              <a:rPr lang="tr-TR" dirty="0" smtClean="0">
                <a:solidFill>
                  <a:srgbClr val="C00000"/>
                </a:solidFill>
              </a:rPr>
              <a:t>Geniş </a:t>
            </a:r>
            <a:r>
              <a:rPr lang="tr-TR" dirty="0" err="1" smtClean="0">
                <a:solidFill>
                  <a:srgbClr val="C00000"/>
                </a:solidFill>
              </a:rPr>
              <a:t>anlamda</a:t>
            </a:r>
            <a:r>
              <a:rPr lang="tr-TR" dirty="0" err="1" smtClean="0"/>
              <a:t>;birçok</a:t>
            </a:r>
            <a:r>
              <a:rPr lang="tr-TR" dirty="0" smtClean="0"/>
              <a:t> kültürel ve kamu hizmeti kapsamı içinde hobiler ve uğraşılar dizisine katılım suretiyle, benlik geliştirme için serbestçe kullanım hakkı ve fırsatlarıdır. Boş zaman yaratıcı ve manevi değerlerin kaynağı olarak görülmüştür.</a:t>
            </a:r>
            <a:endParaRPr lang="tr-TR" dirty="0"/>
          </a:p>
        </p:txBody>
      </p:sp>
    </p:spTree>
    <p:extLst>
      <p:ext uri="{BB962C8B-B14F-4D97-AF65-F5344CB8AC3E}">
        <p14:creationId xmlns:p14="http://schemas.microsoft.com/office/powerpoint/2010/main" val="1881704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16543"/>
          </a:xfrm>
        </p:spPr>
        <p:txBody>
          <a:bodyPr>
            <a:normAutofit/>
          </a:bodyPr>
          <a:lstStyle/>
          <a:p>
            <a:r>
              <a:rPr lang="tr-TR" sz="2800" dirty="0" smtClean="0">
                <a:solidFill>
                  <a:srgbClr val="C00000"/>
                </a:solidFill>
              </a:rPr>
              <a:t>Boş zamanın tarihsel gelişim süreci</a:t>
            </a:r>
            <a:endParaRPr lang="tr-TR" sz="2800" dirty="0">
              <a:solidFill>
                <a:srgbClr val="C00000"/>
              </a:solidFill>
            </a:endParaRPr>
          </a:p>
        </p:txBody>
      </p:sp>
      <p:sp>
        <p:nvSpPr>
          <p:cNvPr id="3" name="İçerik Yer Tutucusu 2"/>
          <p:cNvSpPr>
            <a:spLocks noGrp="1"/>
          </p:cNvSpPr>
          <p:nvPr>
            <p:ph idx="1"/>
          </p:nvPr>
        </p:nvSpPr>
        <p:spPr>
          <a:xfrm>
            <a:off x="838200" y="947854"/>
            <a:ext cx="10515600" cy="5519853"/>
          </a:xfrm>
        </p:spPr>
        <p:txBody>
          <a:bodyPr>
            <a:normAutofit fontScale="70000" lnSpcReduction="20000"/>
          </a:bodyPr>
          <a:lstStyle/>
          <a:p>
            <a:pPr marL="0" indent="0">
              <a:buNone/>
            </a:pPr>
            <a:r>
              <a:rPr lang="tr-TR" dirty="0" smtClean="0"/>
              <a:t>1-Günlük çalışma saatlerinin azaltılması</a:t>
            </a:r>
          </a:p>
          <a:p>
            <a:pPr marL="0" indent="0">
              <a:buNone/>
            </a:pPr>
            <a:r>
              <a:rPr lang="tr-TR" dirty="0" smtClean="0"/>
              <a:t>2-Haftalık çalışma saatlerinin azaltılması</a:t>
            </a:r>
          </a:p>
          <a:p>
            <a:pPr marL="0" indent="0">
              <a:buNone/>
            </a:pPr>
            <a:r>
              <a:rPr lang="tr-TR" dirty="0" smtClean="0"/>
              <a:t>3-Yıllık çalışma süresinin azaltılması</a:t>
            </a:r>
          </a:p>
          <a:p>
            <a:pPr marL="0" indent="0">
              <a:buNone/>
            </a:pPr>
            <a:r>
              <a:rPr lang="tr-TR" dirty="0" smtClean="0"/>
              <a:t>4-Çalışma hayatının kısaltılması</a:t>
            </a:r>
          </a:p>
          <a:p>
            <a:pPr marL="0" indent="0">
              <a:buNone/>
            </a:pPr>
            <a:r>
              <a:rPr lang="tr-TR" dirty="0" smtClean="0"/>
              <a:t>*1880’ler ücretli izin hakkı olmamasına rağmen çalışanlar Paskalya ve resmi banka tatiline çıkmışlardır.</a:t>
            </a:r>
          </a:p>
          <a:p>
            <a:pPr marL="0" indent="0">
              <a:buNone/>
            </a:pPr>
            <a:r>
              <a:rPr lang="tr-TR" dirty="0" smtClean="0"/>
              <a:t>*Çalışma süresi yıllık 3000 saatten 2200 saate düşürülmüştür.</a:t>
            </a:r>
          </a:p>
          <a:p>
            <a:pPr marL="0" indent="0">
              <a:buNone/>
            </a:pPr>
            <a:r>
              <a:rPr lang="tr-TR" dirty="0" smtClean="0"/>
              <a:t>*3 sekiz teorisi, 8 saat iş, 8 saat gevşeme, 8 saat dinlenme</a:t>
            </a:r>
          </a:p>
          <a:p>
            <a:pPr marL="0" indent="0">
              <a:buNone/>
            </a:pPr>
            <a:r>
              <a:rPr lang="tr-TR" dirty="0" smtClean="0"/>
              <a:t>*20. yüzyılda boş zaman ve tatili hak gören ülkeler yıllık ücretli tatil hakkını da kabul etmişlerdir.</a:t>
            </a:r>
          </a:p>
          <a:p>
            <a:pPr marL="0" indent="0">
              <a:buNone/>
            </a:pPr>
            <a:r>
              <a:rPr lang="tr-TR" dirty="0" smtClean="0"/>
              <a:t>*Günümüzde hafta 5 gün ve günlük çalışma süreleri uygulamasının yanında haftada 4 gün çalışmaya başlayan ülkeler de vardır. Ayrıca günlük çalışma saatlerini 8 saatin altına düşüren ülkelerde son zamanlarda artmaya başladı.(İsveç günlük çalışma zamanını 8 saatten 6 saate, İzlanda haftalık çalışma süresini 40 saatten 35 saate, Belçika ve İskoçya haftalık çalışma süresini 4 güne vb. düşürdüler.)</a:t>
            </a:r>
          </a:p>
          <a:p>
            <a:pPr marL="0" indent="0">
              <a:buNone/>
            </a:pPr>
            <a:r>
              <a:rPr lang="tr-TR" dirty="0" smtClean="0"/>
              <a:t>*Emeklilik yaşları ülkelere ve çalışılan işlere göre değişiklikler göstermektedir. Bazı ülkelerde emeklilik hem işletmenin kendisi hem de yasal olarak da olabilmektedir. (Örneğin, Almanya’da Ford gibi)</a:t>
            </a:r>
          </a:p>
          <a:p>
            <a:pPr marL="0" indent="0">
              <a:buNone/>
            </a:pPr>
            <a:r>
              <a:rPr lang="tr-TR" dirty="0" smtClean="0"/>
              <a:t>*İnsanların yaşam süreleri arttıkça emeklilik yaşları da uzatılabiliyor. </a:t>
            </a:r>
            <a:endParaRPr lang="tr-TR" dirty="0"/>
          </a:p>
        </p:txBody>
      </p:sp>
    </p:spTree>
    <p:extLst>
      <p:ext uri="{BB962C8B-B14F-4D97-AF65-F5344CB8AC3E}">
        <p14:creationId xmlns:p14="http://schemas.microsoft.com/office/powerpoint/2010/main" val="424716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38485"/>
          </a:xfrm>
        </p:spPr>
        <p:txBody>
          <a:bodyPr>
            <a:normAutofit/>
          </a:bodyPr>
          <a:lstStyle/>
          <a:p>
            <a:r>
              <a:rPr lang="tr-TR" sz="2800" dirty="0" smtClean="0">
                <a:solidFill>
                  <a:srgbClr val="C00000"/>
                </a:solidFill>
              </a:rPr>
              <a:t>Zaman Yönetimi</a:t>
            </a:r>
            <a:endParaRPr lang="tr-TR" sz="2800" dirty="0">
              <a:solidFill>
                <a:srgbClr val="C00000"/>
              </a:solidFill>
            </a:endParaRPr>
          </a:p>
        </p:txBody>
      </p:sp>
      <p:sp>
        <p:nvSpPr>
          <p:cNvPr id="3" name="İçerik Yer Tutucusu 2"/>
          <p:cNvSpPr>
            <a:spLocks noGrp="1"/>
          </p:cNvSpPr>
          <p:nvPr>
            <p:ph idx="1"/>
          </p:nvPr>
        </p:nvSpPr>
        <p:spPr>
          <a:xfrm>
            <a:off x="838200" y="1003610"/>
            <a:ext cx="10515600" cy="5173353"/>
          </a:xfrm>
        </p:spPr>
        <p:txBody>
          <a:bodyPr/>
          <a:lstStyle/>
          <a:p>
            <a:pPr marL="0" indent="0">
              <a:buNone/>
            </a:pPr>
            <a:r>
              <a:rPr lang="tr-TR" dirty="0" smtClean="0"/>
              <a:t>Zaman az bulunan ve değerli bir kaynaktır. Hayatta herkesin eşit olarak sahip olduğu tek şey zamandır.</a:t>
            </a:r>
          </a:p>
          <a:p>
            <a:pPr marL="0" indent="0">
              <a:buNone/>
            </a:pPr>
            <a:r>
              <a:rPr lang="tr-TR" dirty="0" smtClean="0">
                <a:solidFill>
                  <a:srgbClr val="C00000"/>
                </a:solidFill>
              </a:rPr>
              <a:t>Yapılacak işlerin analizi;</a:t>
            </a:r>
          </a:p>
          <a:p>
            <a:pPr marL="0" indent="0">
              <a:buNone/>
            </a:pPr>
            <a:r>
              <a:rPr lang="tr-TR" dirty="0" smtClean="0"/>
              <a:t>*Bu işi yapmak gerekli miydi,</a:t>
            </a:r>
          </a:p>
          <a:p>
            <a:pPr marL="0" indent="0">
              <a:buNone/>
            </a:pPr>
            <a:r>
              <a:rPr lang="tr-TR" dirty="0" smtClean="0"/>
              <a:t>*Zaman kullanımı doğru muydu,</a:t>
            </a:r>
          </a:p>
          <a:p>
            <a:pPr marL="0" indent="0">
              <a:buNone/>
            </a:pPr>
            <a:r>
              <a:rPr lang="tr-TR" dirty="0" smtClean="0"/>
              <a:t>*Zamana yönelik mi,</a:t>
            </a:r>
          </a:p>
          <a:p>
            <a:pPr marL="0" indent="0">
              <a:buNone/>
            </a:pPr>
            <a:r>
              <a:rPr lang="tr-TR" dirty="0" smtClean="0"/>
              <a:t>*Uygulama zamanı doğru muydu, gibi sorulara yanıt bulunması gerekir.</a:t>
            </a:r>
          </a:p>
          <a:p>
            <a:pPr marL="0" indent="0">
              <a:buNone/>
            </a:pPr>
            <a:r>
              <a:rPr lang="tr-TR" dirty="0" smtClean="0">
                <a:solidFill>
                  <a:srgbClr val="C00000"/>
                </a:solidFill>
              </a:rPr>
              <a:t>İş verimliliği</a:t>
            </a:r>
          </a:p>
          <a:p>
            <a:pPr marL="0" indent="0">
              <a:buNone/>
            </a:pPr>
            <a:r>
              <a:rPr lang="tr-TR" dirty="0" smtClean="0">
                <a:solidFill>
                  <a:srgbClr val="C00000"/>
                </a:solidFill>
              </a:rPr>
              <a:t>Planlama</a:t>
            </a:r>
          </a:p>
          <a:p>
            <a:pPr marL="0" indent="0">
              <a:buNone/>
            </a:pPr>
            <a:r>
              <a:rPr lang="tr-TR" dirty="0" smtClean="0">
                <a:solidFill>
                  <a:srgbClr val="C00000"/>
                </a:solidFill>
              </a:rPr>
              <a:t>Zamanı etkin kullanmak</a:t>
            </a:r>
            <a:endParaRPr lang="tr-TR" dirty="0">
              <a:solidFill>
                <a:srgbClr val="C00000"/>
              </a:solidFill>
            </a:endParaRPr>
          </a:p>
        </p:txBody>
      </p:sp>
    </p:spTree>
    <p:extLst>
      <p:ext uri="{BB962C8B-B14F-4D97-AF65-F5344CB8AC3E}">
        <p14:creationId xmlns:p14="http://schemas.microsoft.com/office/powerpoint/2010/main" val="580278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49997"/>
          </a:xfrm>
        </p:spPr>
        <p:txBody>
          <a:bodyPr>
            <a:normAutofit fontScale="90000"/>
          </a:bodyPr>
          <a:lstStyle/>
          <a:p>
            <a:r>
              <a:rPr lang="tr-TR" sz="2800" dirty="0" smtClean="0">
                <a:solidFill>
                  <a:srgbClr val="C00000"/>
                </a:solidFill>
              </a:rPr>
              <a:t/>
            </a:r>
            <a:br>
              <a:rPr lang="tr-TR" sz="2800" dirty="0" smtClean="0">
                <a:solidFill>
                  <a:srgbClr val="C00000"/>
                </a:solidFill>
              </a:rPr>
            </a:br>
            <a:r>
              <a:rPr lang="tr-TR" sz="2800" dirty="0" smtClean="0">
                <a:solidFill>
                  <a:srgbClr val="C00000"/>
                </a:solidFill>
              </a:rPr>
              <a:t>Zaman Yönetimi</a:t>
            </a:r>
            <a:br>
              <a:rPr lang="tr-TR" sz="2800" dirty="0" smtClean="0">
                <a:solidFill>
                  <a:srgbClr val="C00000"/>
                </a:solidFill>
              </a:rPr>
            </a:br>
            <a:endParaRPr lang="tr-TR" sz="2800" dirty="0"/>
          </a:p>
        </p:txBody>
      </p:sp>
      <p:sp>
        <p:nvSpPr>
          <p:cNvPr id="3" name="İçerik Yer Tutucusu 2"/>
          <p:cNvSpPr>
            <a:spLocks noGrp="1"/>
          </p:cNvSpPr>
          <p:nvPr>
            <p:ph idx="1"/>
          </p:nvPr>
        </p:nvSpPr>
        <p:spPr>
          <a:xfrm>
            <a:off x="838200" y="892098"/>
            <a:ext cx="10515600" cy="5284865"/>
          </a:xfrm>
        </p:spPr>
        <p:txBody>
          <a:bodyPr/>
          <a:lstStyle/>
          <a:p>
            <a:pPr marL="0" indent="0">
              <a:buNone/>
            </a:pPr>
            <a:r>
              <a:rPr lang="tr-TR" b="1" u="sng" dirty="0" smtClean="0">
                <a:solidFill>
                  <a:srgbClr val="C00000"/>
                </a:solidFill>
              </a:rPr>
              <a:t>Boş zaman faaliyetlerinin sınıflandırılması</a:t>
            </a:r>
          </a:p>
          <a:p>
            <a:pPr marL="0" indent="0">
              <a:buNone/>
            </a:pPr>
            <a:r>
              <a:rPr lang="tr-TR" dirty="0" smtClean="0"/>
              <a:t>A-Uzun süreli boş zamanlar</a:t>
            </a:r>
          </a:p>
          <a:p>
            <a:pPr marL="0" indent="0">
              <a:buNone/>
            </a:pPr>
            <a:r>
              <a:rPr lang="tr-TR" dirty="0" smtClean="0"/>
              <a:t>1-Çocukluk dönemi boş zamanları</a:t>
            </a:r>
          </a:p>
          <a:p>
            <a:pPr marL="0" indent="0">
              <a:buNone/>
            </a:pPr>
            <a:r>
              <a:rPr lang="tr-TR" dirty="0" smtClean="0"/>
              <a:t>2-Yıllık izin boş zamanları</a:t>
            </a:r>
          </a:p>
          <a:p>
            <a:pPr marL="0" indent="0">
              <a:buNone/>
            </a:pPr>
            <a:r>
              <a:rPr lang="tr-TR" dirty="0" smtClean="0"/>
              <a:t>3-Emeklilik dönemi boş zamanları</a:t>
            </a:r>
          </a:p>
          <a:p>
            <a:pPr marL="0" indent="0">
              <a:buNone/>
            </a:pPr>
            <a:r>
              <a:rPr lang="tr-TR" dirty="0" smtClean="0"/>
              <a:t>B-Kısa süreli boş zamanlar</a:t>
            </a:r>
          </a:p>
          <a:p>
            <a:pPr marL="0" indent="0">
              <a:buNone/>
            </a:pPr>
            <a:r>
              <a:rPr lang="tr-TR" dirty="0" smtClean="0"/>
              <a:t>1-İş günü sonu (akşam üstü) boş zamanları</a:t>
            </a:r>
          </a:p>
          <a:p>
            <a:pPr marL="0" indent="0">
              <a:buNone/>
            </a:pPr>
            <a:r>
              <a:rPr lang="tr-TR" dirty="0" smtClean="0"/>
              <a:t>2-Hafta sonları</a:t>
            </a:r>
          </a:p>
          <a:p>
            <a:pPr marL="0" indent="0">
              <a:buNone/>
            </a:pPr>
            <a:r>
              <a:rPr lang="tr-TR" dirty="0" smtClean="0"/>
              <a:t>3-Kısa süreli tatiller</a:t>
            </a:r>
          </a:p>
          <a:p>
            <a:pPr marL="0" indent="0">
              <a:buNone/>
            </a:pPr>
            <a:endParaRPr lang="tr-TR" dirty="0"/>
          </a:p>
        </p:txBody>
      </p:sp>
    </p:spTree>
    <p:extLst>
      <p:ext uri="{BB962C8B-B14F-4D97-AF65-F5344CB8AC3E}">
        <p14:creationId xmlns:p14="http://schemas.microsoft.com/office/powerpoint/2010/main" val="2304871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4468"/>
            <a:ext cx="10515600" cy="5832088"/>
          </a:xfrm>
        </p:spPr>
        <p:txBody>
          <a:bodyPr>
            <a:normAutofit fontScale="92500" lnSpcReduction="20000"/>
          </a:bodyPr>
          <a:lstStyle/>
          <a:p>
            <a:pPr marL="0" indent="0">
              <a:buNone/>
            </a:pPr>
            <a:r>
              <a:rPr lang="tr-TR" u="sng" dirty="0" smtClean="0">
                <a:solidFill>
                  <a:srgbClr val="C00000"/>
                </a:solidFill>
              </a:rPr>
              <a:t>Boş zamanın yapısal özellikleri;</a:t>
            </a:r>
          </a:p>
          <a:p>
            <a:pPr marL="0" indent="0">
              <a:buNone/>
            </a:pPr>
            <a:r>
              <a:rPr lang="tr-TR" dirty="0" smtClean="0"/>
              <a:t>*Boş zamanların sorumluluk taşıyan görev olması,</a:t>
            </a:r>
          </a:p>
          <a:p>
            <a:pPr marL="0" indent="0">
              <a:buNone/>
            </a:pPr>
            <a:r>
              <a:rPr lang="tr-TR" dirty="0" smtClean="0"/>
              <a:t>*İş hayatının ortaya çıkardığı bedensel ve ruhsal yorgunluk ve gerilimi azaltma olanağı veren dinlenme ve boş vakit geçirme işlevi olması,</a:t>
            </a:r>
          </a:p>
          <a:p>
            <a:pPr marL="0" indent="0">
              <a:buNone/>
            </a:pPr>
            <a:r>
              <a:rPr lang="tr-TR" dirty="0" smtClean="0"/>
              <a:t>*Tek </a:t>
            </a:r>
            <a:r>
              <a:rPr lang="tr-TR" dirty="0" err="1" smtClean="0"/>
              <a:t>düzelikten</a:t>
            </a:r>
            <a:r>
              <a:rPr lang="tr-TR" dirty="0" smtClean="0"/>
              <a:t> kaçıp kurtulmayı sağlayan ,eğlenme ve gevşeme işlevi olması,</a:t>
            </a:r>
          </a:p>
          <a:p>
            <a:pPr marL="0" indent="0">
              <a:buNone/>
            </a:pPr>
            <a:r>
              <a:rPr lang="tr-TR" dirty="0" smtClean="0"/>
              <a:t>Fiziksel, zihinsel ve ruhsal kapasitenin gelişmesine uygun yeni koşullarda kişilik geliştirme işlevi olmasıdır.</a:t>
            </a:r>
          </a:p>
          <a:p>
            <a:pPr marL="0" indent="0">
              <a:buNone/>
            </a:pPr>
            <a:endParaRPr lang="tr-TR" dirty="0"/>
          </a:p>
          <a:p>
            <a:pPr marL="0" indent="0">
              <a:buNone/>
            </a:pPr>
            <a:r>
              <a:rPr lang="tr-TR" b="1" u="sng" dirty="0" smtClean="0">
                <a:solidFill>
                  <a:srgbClr val="C00000"/>
                </a:solidFill>
              </a:rPr>
              <a:t>Boş zamanı değerlendirme fonksiyonları</a:t>
            </a:r>
          </a:p>
          <a:p>
            <a:pPr marL="0" indent="0">
              <a:buNone/>
            </a:pPr>
            <a:r>
              <a:rPr lang="tr-TR" dirty="0" smtClean="0"/>
              <a:t>1-Psiko-sosyolojik fonksiyonları</a:t>
            </a:r>
          </a:p>
          <a:p>
            <a:pPr marL="0" indent="0">
              <a:buNone/>
            </a:pPr>
            <a:r>
              <a:rPr lang="tr-TR" dirty="0" smtClean="0"/>
              <a:t>a-Huzur-barış (</a:t>
            </a:r>
            <a:r>
              <a:rPr lang="tr-TR" dirty="0" err="1" smtClean="0"/>
              <a:t>detente</a:t>
            </a:r>
            <a:r>
              <a:rPr lang="tr-TR" dirty="0" smtClean="0"/>
              <a:t>) fonksiyonu</a:t>
            </a:r>
          </a:p>
          <a:p>
            <a:pPr marL="0" indent="0">
              <a:buNone/>
            </a:pPr>
            <a:r>
              <a:rPr lang="tr-TR" dirty="0" smtClean="0"/>
              <a:t>b-Eğlence fonksiyonu</a:t>
            </a:r>
          </a:p>
          <a:p>
            <a:pPr marL="0" indent="0">
              <a:buNone/>
            </a:pPr>
            <a:r>
              <a:rPr lang="tr-TR" dirty="0" smtClean="0"/>
              <a:t>c-Gelişme fonksiyonu</a:t>
            </a:r>
          </a:p>
          <a:p>
            <a:pPr marL="0" indent="0">
              <a:buNone/>
            </a:pPr>
            <a:r>
              <a:rPr lang="tr-TR" dirty="0" smtClean="0"/>
              <a:t>2-Sosyal fonksiyonları </a:t>
            </a:r>
          </a:p>
          <a:p>
            <a:pPr marL="0" indent="0">
              <a:buNone/>
            </a:pPr>
            <a:r>
              <a:rPr lang="tr-TR" dirty="0" smtClean="0"/>
              <a:t>3-Ekonomik fonksiyonları</a:t>
            </a:r>
            <a:endParaRPr lang="tr-TR" dirty="0"/>
          </a:p>
        </p:txBody>
      </p:sp>
    </p:spTree>
    <p:extLst>
      <p:ext uri="{BB962C8B-B14F-4D97-AF65-F5344CB8AC3E}">
        <p14:creationId xmlns:p14="http://schemas.microsoft.com/office/powerpoint/2010/main" val="392449514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268</TotalTime>
  <Words>1145</Words>
  <Application>Microsoft Office PowerPoint</Application>
  <PresentationFormat>Geniş ekran</PresentationFormat>
  <Paragraphs>281</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Arial</vt:lpstr>
      <vt:lpstr>Calibri</vt:lpstr>
      <vt:lpstr>Calibri Light</vt:lpstr>
      <vt:lpstr>Office Teması</vt:lpstr>
      <vt:lpstr>II.Hafta</vt:lpstr>
      <vt:lpstr>1-BOŞ ZAMANLA İLGİLİ TEMEL KAVRAMLAR</vt:lpstr>
      <vt:lpstr>1-BOŞ ZAMANLA İLGİLİ TEMEL KAVRAMLAR</vt:lpstr>
      <vt:lpstr>1-BOŞ ZAMANLA İLGİLİ TEMEL KAVRAMLAR</vt:lpstr>
      <vt:lpstr>PowerPoint Sunusu</vt:lpstr>
      <vt:lpstr>Boş zamanın tarihsel gelişim süreci</vt:lpstr>
      <vt:lpstr>Zaman Yönetimi</vt:lpstr>
      <vt:lpstr> Zaman Yönetimi </vt:lpstr>
      <vt:lpstr>PowerPoint Sunusu</vt:lpstr>
      <vt:lpstr>2-REKREASYONLA İLGİLİ TEMEL KAVRAMLAR</vt:lpstr>
      <vt:lpstr>2-REKREASYONLA İLGİLİ TEMEL KAVRAMLAR</vt:lpstr>
      <vt:lpstr>PowerPoint Sunusu</vt:lpstr>
      <vt:lpstr>PowerPoint Sunusu</vt:lpstr>
      <vt:lpstr>2-REKREASYONLA İLGİLİ TEMEL KAVRAMLAR</vt:lpstr>
      <vt:lpstr>Rekreasyon Yönetimi</vt:lpstr>
      <vt:lpstr>PowerPoint Sunusu</vt:lpstr>
      <vt:lpstr>PowerPoint Sunusu</vt:lpstr>
      <vt:lpstr>PowerPoint Sunusu</vt:lpstr>
      <vt:lpstr>REKREASYON FAALİYETLERİNİN SINIFLANDIRILMASI</vt:lpstr>
      <vt:lpstr>REKREASYON FAALİYETLERİNİN SINIFLANDIRILMASI</vt:lpstr>
      <vt:lpstr>REKREASYON FAALİYETLERİNİN SINIFLANDIRILMASI</vt:lpstr>
      <vt:lpstr>REKREASYON FAALİYETLERİNİN SINIFLANDIRILMASI</vt:lpstr>
      <vt:lpstr>REKREASYON FAALİYETLERİNİN SINIFLANDIRILMASI</vt:lpstr>
      <vt:lpstr>REKREASYON FAALİYETLERİNİN SINIFLANDIRILMASI</vt:lpstr>
      <vt:lpstr>REKREASYON FAALİYETLERİNİN SINIFLANDIRILMASI  (Başka bir kaynağa göre)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II.Hafta</dc:title>
  <dc:creator>seyitAliçelik</dc:creator>
  <cp:lastModifiedBy>seyitAliçelik</cp:lastModifiedBy>
  <cp:revision>37</cp:revision>
  <dcterms:created xsi:type="dcterms:W3CDTF">2024-02-19T12:48:49Z</dcterms:created>
  <dcterms:modified xsi:type="dcterms:W3CDTF">2024-02-29T13:11:47Z</dcterms:modified>
</cp:coreProperties>
</file>